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3BC7E8-2E10-4FE6-B4EA-EA9AE97B1AC7}">
  <a:tblStyle styleId="{5F3BC7E8-2E10-4FE6-B4EA-EA9AE97B1AC7}"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C0A29CE-83CC-4D28-A1F6-D0305BDC3BD4}"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97615fa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97615fa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Hello everyone from ScotiaBank and the panel of judges. Thank you for having us here today.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df248929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df248929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now i will pass on to Devashree to talk about our modeling approach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a863612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ca863612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And how hard model would work</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Cluster the labeled dataset=&gt; Find the cluster characteristics of labeled dataset=&gt; Find optimal models for each cluster =&gt; cluster the big dataset using model </a:t>
            </a:r>
            <a:r>
              <a:rPr lang="en" sz="1400">
                <a:solidFill>
                  <a:schemeClr val="dk1"/>
                </a:solidFill>
                <a:highlight>
                  <a:srgbClr val="FFFF00"/>
                </a:highlight>
              </a:rPr>
              <a:t>fit on labeled dataset</a:t>
            </a:r>
            <a:r>
              <a:rPr lang="en" sz="1400">
                <a:solidFill>
                  <a:schemeClr val="dk1"/>
                </a:solidFill>
              </a:rPr>
              <a:t> =&gt; validate the clusters with big dataset =&gt; track customers in high potential risk clusters =&gt; use optimal models to predict ratings for the big dataset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Assumptions:</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97615fa2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c97615fa28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d9d5d30a3_3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bd9d5d30a3_3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00a109c4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00a109c4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97615fa2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c97615fa2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db87ff1d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bdb87ff1d9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df248929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df248929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now i will pass on to Humza to talk about our clustering and segmentation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97615fa28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c97615fa28_4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And how hard model would work</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Cluster the labeled dataset=&gt; Find the cluster characteristics of labeled dataset=&gt; Find optimal models for each cluster =&gt; cluster the big dataset using model </a:t>
            </a:r>
            <a:r>
              <a:rPr lang="en" sz="1400">
                <a:solidFill>
                  <a:schemeClr val="dk1"/>
                </a:solidFill>
                <a:highlight>
                  <a:srgbClr val="FFFF00"/>
                </a:highlight>
              </a:rPr>
              <a:t>fit on labeled dataset</a:t>
            </a:r>
            <a:r>
              <a:rPr lang="en" sz="1400">
                <a:solidFill>
                  <a:schemeClr val="dk1"/>
                </a:solidFill>
              </a:rPr>
              <a:t> =&gt; validate the clusters with big dataset =&gt; track customers in high potential risk clusters =&gt; use optimal models to predict ratings for the big dataset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Assumptions:</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97615fa28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c97615fa28_4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d1fece7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d1fece7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My name is Kevin, and here we have my teammate Alan, Humza, and Devashree with us, &amp; we are all part of the team COMMA from the Master of Management Analytics Program at Rotman.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f012cb4b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bf012cb4b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15000"/>
              </a:lnSpc>
              <a:spcBef>
                <a:spcPts val="0"/>
              </a:spcBef>
              <a:spcAft>
                <a:spcPts val="0"/>
              </a:spcAft>
              <a:buSzPts val="1100"/>
              <a:buChar char="●"/>
            </a:pPr>
            <a:r>
              <a:rPr lang="en">
                <a:solidFill>
                  <a:schemeClr val="dk1"/>
                </a:solidFill>
              </a:rPr>
              <a:t>After creating clusters, we look into cluster features. And we found different clusters have some obvious differences. A summary table of all of the different characteristics of the ten clusters is shown in the Appendix. And here we show some representative </a:t>
            </a:r>
            <a:r>
              <a:rPr lang="en"/>
              <a:t>characteristics</a:t>
            </a:r>
            <a:endParaRPr/>
          </a:p>
          <a:p>
            <a:pPr indent="-298450" lvl="0" marL="457200" rtl="0" algn="l">
              <a:spcBef>
                <a:spcPts val="1000"/>
              </a:spcBef>
              <a:spcAft>
                <a:spcPts val="0"/>
              </a:spcAft>
              <a:buSzPts val="1100"/>
              <a:buChar char="●"/>
            </a:pPr>
            <a:r>
              <a:rPr lang="en"/>
              <a:t> The graph on the left is a simplified version of the transaction flow diagram we created.</a:t>
            </a:r>
            <a:endParaRPr/>
          </a:p>
          <a:p>
            <a:pPr indent="0" lvl="0" marL="457200" rtl="0" algn="l">
              <a:spcBef>
                <a:spcPts val="0"/>
              </a:spcBef>
              <a:spcAft>
                <a:spcPts val="0"/>
              </a:spcAft>
              <a:buNone/>
            </a:pPr>
            <a:r>
              <a:rPr lang="en"/>
              <a:t>We found</a:t>
            </a:r>
            <a:r>
              <a:rPr lang="en"/>
              <a:t> Cluster 3 and 4 have both high incoming/outgoing amount, while cluster 7 show high incoming amount but cluster 9 only has a high outgoing amount. Also, </a:t>
            </a:r>
            <a:r>
              <a:rPr lang="en">
                <a:solidFill>
                  <a:schemeClr val="dk1"/>
                </a:solidFill>
              </a:rPr>
              <a:t>cluster 0,5,8 have both low</a:t>
            </a:r>
            <a:r>
              <a:rPr lang="en">
                <a:solidFill>
                  <a:srgbClr val="262626"/>
                </a:solidFill>
              </a:rPr>
              <a:t> incoming and outgoing amount.</a:t>
            </a:r>
            <a:endParaRPr>
              <a:solidFill>
                <a:srgbClr val="262626"/>
              </a:solidFill>
            </a:endParaRPr>
          </a:p>
          <a:p>
            <a:pPr indent="0" lvl="0" marL="457200" rtl="0" algn="l">
              <a:spcBef>
                <a:spcPts val="0"/>
              </a:spcBef>
              <a:spcAft>
                <a:spcPts val="0"/>
              </a:spcAft>
              <a:buNone/>
            </a:pPr>
            <a:r>
              <a:t/>
            </a:r>
            <a:endParaRPr>
              <a:solidFill>
                <a:srgbClr val="262626"/>
              </a:solidFill>
            </a:endParaRPr>
          </a:p>
          <a:p>
            <a:pPr indent="-298450" lvl="0" marL="457200" rtl="0" algn="l">
              <a:spcBef>
                <a:spcPts val="0"/>
              </a:spcBef>
              <a:spcAft>
                <a:spcPts val="0"/>
              </a:spcAft>
              <a:buSzPts val="1100"/>
              <a:buChar char="●"/>
            </a:pPr>
            <a:r>
              <a:rPr lang="en"/>
              <a:t>The graph in the middle shows the percentage of each type of transaction within each cluster, one obvious characteristic is cluster 1,2,5,7 have high visa usage which accounts for 35% to 55% of all their transactions.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dk1"/>
                </a:solidFill>
              </a:rPr>
              <a:t>The graph on the right shows the different types of employment that customers within each cluster have.</a:t>
            </a:r>
            <a:endParaRPr>
              <a:solidFill>
                <a:schemeClr val="dk1"/>
              </a:solidFill>
            </a:endParaRPr>
          </a:p>
          <a:p>
            <a:pPr indent="-298450" lvl="0" marL="457200" rtl="0" algn="l">
              <a:spcBef>
                <a:spcPts val="0"/>
              </a:spcBef>
              <a:spcAft>
                <a:spcPts val="0"/>
              </a:spcAft>
              <a:buSzPts val="1100"/>
              <a:buChar char="●"/>
            </a:pPr>
            <a:r>
              <a:rPr lang="en">
                <a:solidFill>
                  <a:schemeClr val="dk1"/>
                </a:solidFill>
              </a:rPr>
              <a:t>Cluster 0,2,5 only have employed customers. Cluster 4 only has retired customers, cluster 8 only has unemployed customer while cluster 9 only has self-employed customers.</a:t>
            </a:r>
            <a:endParaRPr>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d1fece75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d1fece75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comparing clusters different </a:t>
            </a:r>
            <a:r>
              <a:rPr lang="en"/>
              <a:t>characteristics</a:t>
            </a:r>
            <a:r>
              <a:rPr lang="en"/>
              <a:t> and their different rating </a:t>
            </a:r>
            <a:r>
              <a:rPr lang="en"/>
              <a:t>compositions.  We are trying to answer the questions, w</a:t>
            </a:r>
            <a:r>
              <a:rPr lang="en"/>
              <a:t>hat feature</a:t>
            </a:r>
            <a:r>
              <a:rPr lang="en"/>
              <a:t>s are</a:t>
            </a:r>
            <a:r>
              <a:rPr lang="en"/>
              <a:t> related to high risk of money laundering, and what features are not related to </a:t>
            </a:r>
            <a:r>
              <a:rPr lang="en">
                <a:solidFill>
                  <a:schemeClr val="dk1"/>
                </a:solidFill>
              </a:rPr>
              <a:t>high risk of money laundering</a:t>
            </a:r>
            <a:r>
              <a:rPr lang="en"/>
              <a:t>. </a:t>
            </a:r>
            <a:endParaRPr/>
          </a:p>
          <a:p>
            <a:pPr indent="0" lvl="0" marL="0" rtl="0" algn="l">
              <a:spcBef>
                <a:spcPts val="0"/>
              </a:spcBef>
              <a:spcAft>
                <a:spcPts val="0"/>
              </a:spcAft>
              <a:buNone/>
            </a:pPr>
            <a:r>
              <a:rPr lang="en"/>
              <a:t>Here we list by rank some characteristics that are potential related to money laundering, (with representative clusters shown in the brackets).</a:t>
            </a:r>
            <a:endParaRPr/>
          </a:p>
          <a:p>
            <a:pPr indent="0" lvl="0" marL="0" rtl="0" algn="l">
              <a:spcBef>
                <a:spcPts val="0"/>
              </a:spcBef>
              <a:spcAft>
                <a:spcPts val="0"/>
              </a:spcAft>
              <a:buNone/>
            </a:pPr>
            <a:r>
              <a:rPr lang="en"/>
              <a:t>The first one is high percentage usage of visa (shown in cluster 0 and 9).</a:t>
            </a:r>
            <a:endParaRPr/>
          </a:p>
          <a:p>
            <a:pPr indent="0" lvl="0" marL="0" rtl="0" algn="l">
              <a:spcBef>
                <a:spcPts val="0"/>
              </a:spcBef>
              <a:spcAft>
                <a:spcPts val="0"/>
              </a:spcAft>
              <a:buNone/>
            </a:pPr>
            <a:r>
              <a:rPr lang="en"/>
              <a:t>The next is high percentage of credit cards (shown in cluster 7 and 9)</a:t>
            </a:r>
            <a:endParaRPr/>
          </a:p>
          <a:p>
            <a:pPr indent="0" lvl="0" marL="0" rtl="0" algn="l">
              <a:spcBef>
                <a:spcPts val="0"/>
              </a:spcBef>
              <a:spcAft>
                <a:spcPts val="0"/>
              </a:spcAft>
              <a:buNone/>
            </a:pPr>
            <a:r>
              <a:rPr lang="en"/>
              <a:t>Followed by self-employed, joint accounts and so on.</a:t>
            </a:r>
            <a:endParaRPr/>
          </a:p>
          <a:p>
            <a:pPr indent="0" lvl="0" marL="0" rtl="0" algn="l">
              <a:spcBef>
                <a:spcPts val="0"/>
              </a:spcBef>
              <a:spcAft>
                <a:spcPts val="0"/>
              </a:spcAft>
              <a:buNone/>
            </a:pPr>
            <a:r>
              <a:rPr lang="en"/>
              <a:t>We also summarize the features are not related to high risk of money laundering in other words more related to low risk of money laundering.</a:t>
            </a:r>
            <a:endParaRPr/>
          </a:p>
          <a:p>
            <a:pPr indent="0" lvl="0" marL="0" rtl="0" algn="l">
              <a:spcBef>
                <a:spcPts val="0"/>
              </a:spcBef>
              <a:spcAft>
                <a:spcPts val="0"/>
              </a:spcAft>
              <a:buNone/>
            </a:pPr>
            <a:r>
              <a:rPr lang="en"/>
              <a:t>These are active accounts, retiree, owner relationship type and high percentage of term deposits.</a:t>
            </a:r>
            <a:endParaRPr/>
          </a:p>
          <a:p>
            <a:pPr indent="0" lvl="0" marL="0" rtl="0" algn="l">
              <a:spcBef>
                <a:spcPts val="0"/>
              </a:spcBef>
              <a:spcAft>
                <a:spcPts val="0"/>
              </a:spcAft>
              <a:buNone/>
            </a:pPr>
            <a:r>
              <a:rPr lang="en"/>
              <a:t>For other characteristics that have no association with high risk or low risk, they fall into the middle category. </a:t>
            </a:r>
            <a:endParaRPr/>
          </a:p>
          <a:p>
            <a:pPr indent="0" lvl="0" marL="0" rtl="0" algn="l">
              <a:spcBef>
                <a:spcPts val="0"/>
              </a:spcBef>
              <a:spcAft>
                <a:spcPts val="0"/>
              </a:spcAft>
              <a:buNone/>
            </a:pPr>
            <a:r>
              <a:rPr lang="en"/>
              <a:t>One thing to mention here is, this list is not absolutely conclusive, meaning that there are some violations such as some clusters show a high percentage of credit cards, but they do not have the highest percentage of high risk rating. Therefore, these features can only show some possible risk trends but do not determine the classification of the ratings. </a:t>
            </a:r>
            <a:endParaRPr/>
          </a:p>
          <a:p>
            <a:pPr indent="0" lvl="0" marL="0" rtl="0" algn="l">
              <a:spcBef>
                <a:spcPts val="0"/>
              </a:spcBef>
              <a:spcAft>
                <a:spcPts val="0"/>
              </a:spcAft>
              <a:buNone/>
            </a:pPr>
            <a:r>
              <a:rPr lang="en"/>
              <a:t>But indeed these characteristics can help us </a:t>
            </a:r>
            <a:r>
              <a:rPr lang="en">
                <a:solidFill>
                  <a:schemeClr val="dk1"/>
                </a:solidFill>
              </a:rPr>
              <a:t>with the cluster labelings, the validation on the big dataset.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d9d5d30a3_3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bd9d5d30a3_3_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a:t>Based on the cluster different </a:t>
            </a:r>
            <a:r>
              <a:rPr lang="en"/>
              <a:t>characteristics, and the ratings compositions, we categorize cluster into 3 groups, the result is shown here. High potential risk group are cluster 0,7 and 9. Medium group is cluster 1,2,3, and 8. While low risk group is cluster 4,5,6. We suggest Scotiabank should focus on the higher potential risk group.</a:t>
            </a:r>
            <a:endParaRPr/>
          </a:p>
          <a:p>
            <a:pPr indent="0" lvl="0" marL="0" rtl="0" algn="l">
              <a:lnSpc>
                <a:spcPct val="115000"/>
              </a:lnSpc>
              <a:spcBef>
                <a:spcPts val="0"/>
              </a:spcBef>
              <a:spcAft>
                <a:spcPts val="0"/>
              </a:spcAft>
              <a:buNone/>
            </a:pPr>
            <a:r>
              <a:t/>
            </a:r>
            <a:endParaRPr/>
          </a:p>
        </p:txBody>
      </p:sp>
      <p:sp>
        <p:nvSpPr>
          <p:cNvPr id="459" name="Google Shape;459;gbd9d5d30a3_3_1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d9d5d30a3_3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bd9d5d30a3_3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Neural Nets add it</a:t>
            </a:r>
            <a:endParaRPr/>
          </a:p>
          <a:p>
            <a:pPr indent="0" lvl="0" marL="0" rtl="0" algn="l">
              <a:lnSpc>
                <a:spcPct val="100000"/>
              </a:lnSpc>
              <a:spcBef>
                <a:spcPts val="0"/>
              </a:spcBef>
              <a:spcAft>
                <a:spcPts val="0"/>
              </a:spcAft>
              <a:buSzPts val="1100"/>
              <a:buNone/>
            </a:pPr>
            <a:r>
              <a:rPr lang="en" sz="1050">
                <a:solidFill>
                  <a:srgbClr val="212121"/>
                </a:solidFill>
                <a:highlight>
                  <a:srgbClr val="FFFFFF"/>
                </a:highlight>
                <a:latin typeface="Courier New"/>
                <a:ea typeface="Courier New"/>
                <a:cs typeface="Courier New"/>
                <a:sym typeface="Courier New"/>
              </a:rPr>
              <a:t>0.25943396226415094</a:t>
            </a:r>
            <a:endParaRPr/>
          </a:p>
          <a:p>
            <a:pPr indent="0" lvl="0" marL="50800" marR="12700" rtl="0" algn="l">
              <a:lnSpc>
                <a:spcPct val="115000"/>
              </a:lnSpc>
              <a:spcBef>
                <a:spcPts val="100"/>
              </a:spcBef>
              <a:spcAft>
                <a:spcPts val="0"/>
              </a:spcAft>
              <a:buClr>
                <a:schemeClr val="dk1"/>
              </a:buClr>
              <a:buSzPts val="1100"/>
              <a:buFont typeface="Arial"/>
              <a:buNone/>
            </a:pPr>
            <a:r>
              <a:rPr lang="en" sz="1000">
                <a:solidFill>
                  <a:schemeClr val="dk1"/>
                </a:solidFill>
              </a:rPr>
              <a:t>0.46153846153846156</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212121"/>
                </a:solidFill>
                <a:highlight>
                  <a:srgbClr val="FFFFFF"/>
                </a:highlight>
                <a:latin typeface="Courier New"/>
                <a:ea typeface="Courier New"/>
                <a:cs typeface="Courier New"/>
                <a:sym typeface="Courier New"/>
              </a:rPr>
              <a:t>0.3668639053254438</a:t>
            </a:r>
            <a:endParaRPr sz="1000">
              <a:solidFill>
                <a:schemeClr val="dk1"/>
              </a:solidFill>
            </a:endParaRPr>
          </a:p>
          <a:p>
            <a:pPr indent="0" lvl="0" marL="0" rtl="0" algn="l">
              <a:lnSpc>
                <a:spcPct val="100000"/>
              </a:lnSpc>
              <a:spcBef>
                <a:spcPts val="0"/>
              </a:spcBef>
              <a:spcAft>
                <a:spcPts val="0"/>
              </a:spcAft>
              <a:buSzPts val="1100"/>
              <a:buNone/>
            </a:pPr>
            <a:r>
              <a:rPr lang="en" sz="1050">
                <a:solidFill>
                  <a:srgbClr val="212121"/>
                </a:solidFill>
                <a:highlight>
                  <a:srgbClr val="FFFFFF"/>
                </a:highlight>
                <a:latin typeface="Courier New"/>
                <a:ea typeface="Courier New"/>
                <a:cs typeface="Courier New"/>
                <a:sym typeface="Courier New"/>
              </a:rPr>
              <a:t>0.3269230769230769</a:t>
            </a:r>
            <a:endParaRPr/>
          </a:p>
          <a:p>
            <a:pPr indent="0" lvl="0" marL="0" rtl="0" algn="l">
              <a:lnSpc>
                <a:spcPct val="100000"/>
              </a:lnSpc>
              <a:spcBef>
                <a:spcPts val="0"/>
              </a:spcBef>
              <a:spcAft>
                <a:spcPts val="0"/>
              </a:spcAft>
              <a:buSzPts val="1100"/>
              <a:buNone/>
            </a:pPr>
            <a:r>
              <a:rPr lang="en"/>
              <a:t>CLuster 6 </a:t>
            </a:r>
            <a:r>
              <a:rPr lang="en" sz="1000">
                <a:solidFill>
                  <a:schemeClr val="dk1"/>
                </a:solidFill>
              </a:rPr>
              <a:t>0.3282442748091603</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Cluster 7:</a:t>
            </a:r>
            <a:r>
              <a:rPr lang="en" sz="1000">
                <a:solidFill>
                  <a:schemeClr val="dk1"/>
                </a:solidFill>
              </a:rPr>
              <a:t>0.386046511627907</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sz="1000">
                <a:solidFill>
                  <a:schemeClr val="dk1"/>
                </a:solidFill>
              </a:rPr>
              <a:t>Cluster 8: </a:t>
            </a:r>
            <a:r>
              <a:rPr lang="en" sz="1050">
                <a:solidFill>
                  <a:srgbClr val="212121"/>
                </a:solidFill>
                <a:highlight>
                  <a:srgbClr val="FFFFFF"/>
                </a:highlight>
                <a:latin typeface="Courier New"/>
                <a:ea typeface="Courier New"/>
                <a:cs typeface="Courier New"/>
                <a:sym typeface="Courier New"/>
              </a:rPr>
              <a:t>0.4065934065934066</a:t>
            </a:r>
            <a:endParaRPr sz="105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5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1050">
                <a:solidFill>
                  <a:srgbClr val="212121"/>
                </a:solidFill>
                <a:highlight>
                  <a:srgbClr val="FFFFFF"/>
                </a:highlight>
                <a:latin typeface="Courier New"/>
                <a:ea typeface="Courier New"/>
                <a:cs typeface="Courier New"/>
                <a:sym typeface="Courier New"/>
              </a:rPr>
              <a:t>Cluster 9: 0.4</a:t>
            </a:r>
            <a:endParaRPr sz="105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t/>
            </a:r>
            <a:endParaRPr sz="1050">
              <a:solidFill>
                <a:srgbClr val="212121"/>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1050">
                <a:solidFill>
                  <a:srgbClr val="212121"/>
                </a:solidFill>
                <a:highlight>
                  <a:srgbClr val="FFFFFF"/>
                </a:highlight>
                <a:latin typeface="Courier New"/>
                <a:ea typeface="Courier New"/>
                <a:cs typeface="Courier New"/>
                <a:sym typeface="Courier New"/>
              </a:rPr>
              <a:t>Cluster 10: 0.4420289855072464</a:t>
            </a:r>
            <a:endParaRPr sz="1050">
              <a:solidFill>
                <a:srgbClr val="21212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00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97615fa28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c97615fa28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training dataset is </a:t>
            </a:r>
            <a:r>
              <a:rPr lang="en"/>
              <a:t>representative</a:t>
            </a:r>
            <a:r>
              <a:rPr lang="en"/>
              <a:t> of the big dataset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00a109c4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00a109c4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the results we cannot verify the accuracy of this training set, but we can validate the clusters.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df248929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df248929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be7f794412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be7f794412_0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a:t>Thank you Humza. Through our analytics modeling, we have discovered that the easy and medium model is able to provide a high accuracy on th prediction, but unable to validate on the big dataset. The Segmentation improves the accuracy by clustering and is able to derive the insights for different features as shown. The customer with high % usage of visa, self-employed and inconsistent income amount is some </a:t>
            </a:r>
            <a:r>
              <a:rPr lang="en"/>
              <a:t>obvious</a:t>
            </a:r>
            <a:r>
              <a:rPr lang="en"/>
              <a:t> signs for money </a:t>
            </a:r>
            <a:r>
              <a:rPr lang="en"/>
              <a:t>laundering</a:t>
            </a:r>
            <a:r>
              <a:rPr lang="en"/>
              <a:t> risk. </a:t>
            </a:r>
            <a:endParaRPr/>
          </a:p>
        </p:txBody>
      </p:sp>
      <p:sp>
        <p:nvSpPr>
          <p:cNvPr id="522" name="Google Shape;522;gbe7f794412_0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cab3ab9b85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cab3ab9b85_1_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a:t>Moving Forward, the team can increase the accuracy to predict binary target variable which can increase the accuracy for up to 70%. As the more labeled dataset available, the team is able to further improve the accuracy and develop new trends in support of the campaign.  </a:t>
            </a:r>
            <a:endParaRPr/>
          </a:p>
        </p:txBody>
      </p:sp>
      <p:sp>
        <p:nvSpPr>
          <p:cNvPr id="542" name="Google Shape;542;gcab3ab9b85_1_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df248929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df248929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very much for listening. Now we are open to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d1fece75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d1fece75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be here to walk you through quickly on the agenda for today. We will start off with some background on the problem we are given </a:t>
            </a:r>
            <a:r>
              <a:rPr lang="en"/>
              <a:t>alongside</a:t>
            </a:r>
            <a:r>
              <a:rPr lang="en"/>
              <a:t> with the data processing that we have performed. Followed by the modeling approach for predictive analysis. Then we will be presenting the clustering and segmentation for the big data to provide some recommendation.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a74a4722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a74a4722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a74a4722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a74a4722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a9dc5739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ca9dc5739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ca74a472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ca74a472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a9dc5739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a9dc5739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a74a4722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a74a4722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f012cb4b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bf012cb4b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graph on the left shows different types of account that customers within each cluster have. </a:t>
            </a:r>
            <a:endParaRPr/>
          </a:p>
          <a:p>
            <a:pPr indent="0" lvl="0" marL="0" rtl="0" algn="l">
              <a:spcBef>
                <a:spcPts val="0"/>
              </a:spcBef>
              <a:spcAft>
                <a:spcPts val="0"/>
              </a:spcAft>
              <a:buNone/>
            </a:pPr>
            <a:r>
              <a:rPr lang="en"/>
              <a:t>For c</a:t>
            </a:r>
            <a:r>
              <a:rPr lang="en"/>
              <a:t>luster 3 70% of accounts are chequing account. Cluster 1,5,8,9 have over 35% credit card account. While for cluster 2, 6 the most common accounts are term deposit.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graph on the right shows the different relationship types within each cluster</a:t>
            </a:r>
            <a:endParaRPr/>
          </a:p>
          <a:p>
            <a:pPr indent="0" lvl="0" marL="0" rtl="0" algn="l">
              <a:spcBef>
                <a:spcPts val="0"/>
              </a:spcBef>
              <a:spcAft>
                <a:spcPts val="0"/>
              </a:spcAft>
              <a:buNone/>
            </a:pPr>
            <a:r>
              <a:rPr lang="en"/>
              <a:t>Cluster 3 only has primary joint account while cluster 1,5 only have other types, which is also dominant type in cluster 4,8,9, while cluster 6 has over 50% percent of owner type.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c002c1a8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c002c1a8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 What characteristic related to high risk of money laundering, what are not related to. </a:t>
            </a:r>
            <a:endParaRPr/>
          </a:p>
          <a:p>
            <a:pPr indent="0" lvl="0" marL="0" rtl="0" algn="l">
              <a:spcBef>
                <a:spcPts val="0"/>
              </a:spcBef>
              <a:spcAft>
                <a:spcPts val="0"/>
              </a:spcAft>
              <a:buNone/>
            </a:pPr>
            <a:r>
              <a:rPr lang="en"/>
              <a:t>Representative clusters shown in the brackets</a:t>
            </a:r>
            <a:endParaRPr/>
          </a:p>
          <a:p>
            <a:pPr indent="0" lvl="0" marL="0" rtl="0" algn="l">
              <a:spcBef>
                <a:spcPts val="0"/>
              </a:spcBef>
              <a:spcAft>
                <a:spcPts val="0"/>
              </a:spcAft>
              <a:buNone/>
            </a:pPr>
            <a:r>
              <a:rPr lang="en"/>
              <a:t>This is not inclusively, (some violations).</a:t>
            </a:r>
            <a:endParaRPr/>
          </a:p>
          <a:p>
            <a:pPr indent="0" lvl="0" marL="0" rtl="0" algn="l">
              <a:spcBef>
                <a:spcPts val="0"/>
              </a:spcBef>
              <a:spcAft>
                <a:spcPts val="0"/>
              </a:spcAft>
              <a:buNone/>
            </a:pPr>
            <a:r>
              <a:rPr lang="en"/>
              <a:t>Start with strongest plausible connections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ca74a47222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ca74a4722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a86361232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a86361232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df248929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df248929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start off with the background of the project.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ca86361232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ca86361232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ca86361232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ca86361232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ca86361232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ca86361232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ca8636123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ca8636123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cab4de99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cab4de99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cadea6a7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cadea6a7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d34b385d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d34b385d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Money laundry is an illegal action that is to use layering the accounts to clean illegal obtained money. A research has shown that the 2 to 5 % of the global economy are associated with Money laundering. Therefore, recently, money laundering is considered to a major concern across all financial institute. We are delighted to be part of the ScotiaBank’s Anti Money Laundry campaign in supporting the data scientist in identifying all the accounts with high risks for money laundry. We have provided with a few data with labeled risk profile in order to develop a model in support the campaign.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df248929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df248929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quickly talking us through about the Data Processing and </a:t>
            </a:r>
            <a:r>
              <a:rPr lang="en"/>
              <a:t>Exploratory</a:t>
            </a:r>
            <a:r>
              <a:rPr lang="en"/>
              <a:t> analysis that we have completed.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d34b385d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d34b385d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available given data are customer data and transaction data for each customers. Through conducting </a:t>
            </a:r>
            <a:r>
              <a:rPr lang="en"/>
              <a:t>preliminary</a:t>
            </a:r>
            <a:r>
              <a:rPr lang="en"/>
              <a:t> analysis, we have discovered that the training set is not a full </a:t>
            </a:r>
            <a:r>
              <a:rPr lang="en"/>
              <a:t>representation</a:t>
            </a:r>
            <a:r>
              <a:rPr lang="en"/>
              <a:t> of the big dataset. Therefore, we have decided to narrow down the scope to emphasis on the Canadian individual customers which reduces the country code and removed all the business accounts in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combined the datasets for the one-to-one relationship to obtain the aggregation of transaction sum, average, standard deviation and etc. And the data is processinged with </a:t>
            </a:r>
            <a:r>
              <a:rPr lang="en"/>
              <a:t>encoding</a:t>
            </a:r>
            <a:r>
              <a:rPr lang="en"/>
              <a:t> and Min Max Scaling.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9a6e246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9a6e246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performing a crosstab analysis, we have identified a few interesting finding where Non-Active User tend to have high risk for money </a:t>
            </a:r>
            <a:r>
              <a:rPr lang="en"/>
              <a:t>laundry which is shown on the left graph</a:t>
            </a:r>
            <a:r>
              <a:rPr lang="en"/>
              <a:t>. In terms of occupation, the retired is less likely to have high risk.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d1fece75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d1fece75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terms of the transaction data, there is a strong seasonality observed where high value and volume during December holiday seasons and low during the April. It is also </a:t>
            </a:r>
            <a:r>
              <a:rPr lang="en">
                <a:solidFill>
                  <a:schemeClr val="dk1"/>
                </a:solidFill>
              </a:rPr>
              <a:t>interesting</a:t>
            </a:r>
            <a:r>
              <a:rPr lang="en">
                <a:solidFill>
                  <a:schemeClr val="dk1"/>
                </a:solidFill>
              </a:rPr>
              <a:t> to see that </a:t>
            </a:r>
            <a:r>
              <a:rPr lang="en">
                <a:solidFill>
                  <a:schemeClr val="dk1"/>
                </a:solidFill>
              </a:rPr>
              <a:t>most</a:t>
            </a:r>
            <a:r>
              <a:rPr lang="en">
                <a:solidFill>
                  <a:schemeClr val="dk1"/>
                </a:solidFill>
              </a:rPr>
              <a:t> of Candian do not use American Express, and have a similarly behavior with debit and visa.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Blank - Logo Right">
  <p:cSld name="Pink Blank - Logo Right">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7719802" y="314269"/>
            <a:ext cx="1212273" cy="313265"/>
          </a:xfrm>
          <a:prstGeom prst="rect">
            <a:avLst/>
          </a:prstGeom>
          <a:noFill/>
          <a:ln>
            <a:noFill/>
          </a:ln>
        </p:spPr>
      </p:pic>
      <p:sp>
        <p:nvSpPr>
          <p:cNvPr id="13" name="Google Shape;13;p2"/>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ED037C"/>
              </a:buClr>
              <a:buSzPts val="1800"/>
              <a:buFont typeface="Arial"/>
              <a:buNone/>
              <a:defRPr>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 name="Google Shape;14;p2"/>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2"/>
          <p:cNvSpPr txBox="1"/>
          <p:nvPr>
            <p:ph idx="1" type="subTitle"/>
          </p:nvPr>
        </p:nvSpPr>
        <p:spPr>
          <a:xfrm>
            <a:off x="251521" y="628651"/>
            <a:ext cx="7200900" cy="399900"/>
          </a:xfrm>
          <a:prstGeom prst="rect">
            <a:avLst/>
          </a:prstGeom>
          <a:noFill/>
          <a:ln>
            <a:noFill/>
          </a:ln>
        </p:spPr>
        <p:txBody>
          <a:bodyPr anchorCtr="0" anchor="t" bIns="34275" lIns="68575" spcFirstLastPara="1" rIns="68575" wrap="square" tIns="34275">
            <a:normAutofit/>
          </a:bodyPr>
          <a:lstStyle>
            <a:lvl1pPr lvl="0" algn="l">
              <a:spcBef>
                <a:spcPts val="300"/>
              </a:spcBef>
              <a:spcAft>
                <a:spcPts val="0"/>
              </a:spcAft>
              <a:buClr>
                <a:srgbClr val="A5A5A5"/>
              </a:buClr>
              <a:buSzPts val="1100"/>
              <a:buNone/>
              <a:defRPr b="0" sz="1400">
                <a:solidFill>
                  <a:srgbClr val="A5A5A5"/>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18" name="Google Shape;18;p2"/>
          <p:cNvSpPr txBox="1"/>
          <p:nvPr>
            <p:ph idx="2" type="body"/>
          </p:nvPr>
        </p:nvSpPr>
        <p:spPr>
          <a:xfrm>
            <a:off x="251520" y="1113588"/>
            <a:ext cx="8637600" cy="35643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itle with formal logo">
  <p:cSld name="Basic Title with formal logo">
    <p:spTree>
      <p:nvGrpSpPr>
        <p:cNvPr id="82" name="Shape 82"/>
        <p:cNvGrpSpPr/>
        <p:nvPr/>
      </p:nvGrpSpPr>
      <p:grpSpPr>
        <a:xfrm>
          <a:off x="0" y="0"/>
          <a:ext cx="0" cy="0"/>
          <a:chOff x="0" y="0"/>
          <a:chExt cx="0" cy="0"/>
        </a:xfrm>
      </p:grpSpPr>
      <p:sp>
        <p:nvSpPr>
          <p:cNvPr id="83" name="Google Shape;83;p11"/>
          <p:cNvSpPr txBox="1"/>
          <p:nvPr>
            <p:ph type="title"/>
          </p:nvPr>
        </p:nvSpPr>
        <p:spPr>
          <a:xfrm>
            <a:off x="413538" y="1437624"/>
            <a:ext cx="7772400" cy="19443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chemeClr val="dk1"/>
              </a:buClr>
              <a:buSzPts val="3600"/>
              <a:buFont typeface="Arial"/>
              <a:buNone/>
              <a:defRPr b="0" sz="3600" cap="none">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4" name="Google Shape;84;p11"/>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7F7F7F"/>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1"/>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7F7F7F"/>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1"/>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7F7F7F"/>
                </a:solidFill>
                <a:latin typeface="Arial"/>
                <a:ea typeface="Arial"/>
                <a:cs typeface="Arial"/>
                <a:sym typeface="Arial"/>
              </a:defRPr>
            </a:lvl1pPr>
            <a:lvl2pPr indent="0" lvl="1" marL="0" algn="ctr">
              <a:spcBef>
                <a:spcPts val="0"/>
              </a:spcBef>
              <a:buNone/>
              <a:defRPr sz="700">
                <a:solidFill>
                  <a:srgbClr val="7F7F7F"/>
                </a:solidFill>
                <a:latin typeface="Arial"/>
                <a:ea typeface="Arial"/>
                <a:cs typeface="Arial"/>
                <a:sym typeface="Arial"/>
              </a:defRPr>
            </a:lvl2pPr>
            <a:lvl3pPr indent="0" lvl="2" marL="0" algn="ctr">
              <a:spcBef>
                <a:spcPts val="0"/>
              </a:spcBef>
              <a:buNone/>
              <a:defRPr sz="700">
                <a:solidFill>
                  <a:srgbClr val="7F7F7F"/>
                </a:solidFill>
                <a:latin typeface="Arial"/>
                <a:ea typeface="Arial"/>
                <a:cs typeface="Arial"/>
                <a:sym typeface="Arial"/>
              </a:defRPr>
            </a:lvl3pPr>
            <a:lvl4pPr indent="0" lvl="3" marL="0" algn="ctr">
              <a:spcBef>
                <a:spcPts val="0"/>
              </a:spcBef>
              <a:buNone/>
              <a:defRPr sz="700">
                <a:solidFill>
                  <a:srgbClr val="7F7F7F"/>
                </a:solidFill>
                <a:latin typeface="Arial"/>
                <a:ea typeface="Arial"/>
                <a:cs typeface="Arial"/>
                <a:sym typeface="Arial"/>
              </a:defRPr>
            </a:lvl4pPr>
            <a:lvl5pPr indent="0" lvl="4" marL="0" algn="ctr">
              <a:spcBef>
                <a:spcPts val="0"/>
              </a:spcBef>
              <a:buNone/>
              <a:defRPr sz="700">
                <a:solidFill>
                  <a:srgbClr val="7F7F7F"/>
                </a:solidFill>
                <a:latin typeface="Arial"/>
                <a:ea typeface="Arial"/>
                <a:cs typeface="Arial"/>
                <a:sym typeface="Arial"/>
              </a:defRPr>
            </a:lvl5pPr>
            <a:lvl6pPr indent="0" lvl="5" marL="0" algn="ctr">
              <a:spcBef>
                <a:spcPts val="0"/>
              </a:spcBef>
              <a:buNone/>
              <a:defRPr sz="700">
                <a:solidFill>
                  <a:srgbClr val="7F7F7F"/>
                </a:solidFill>
                <a:latin typeface="Arial"/>
                <a:ea typeface="Arial"/>
                <a:cs typeface="Arial"/>
                <a:sym typeface="Arial"/>
              </a:defRPr>
            </a:lvl6pPr>
            <a:lvl7pPr indent="0" lvl="6" marL="0" algn="ctr">
              <a:spcBef>
                <a:spcPts val="0"/>
              </a:spcBef>
              <a:buNone/>
              <a:defRPr sz="700">
                <a:solidFill>
                  <a:srgbClr val="7F7F7F"/>
                </a:solidFill>
                <a:latin typeface="Arial"/>
                <a:ea typeface="Arial"/>
                <a:cs typeface="Arial"/>
                <a:sym typeface="Arial"/>
              </a:defRPr>
            </a:lvl7pPr>
            <a:lvl8pPr indent="0" lvl="7" marL="0" algn="ctr">
              <a:spcBef>
                <a:spcPts val="0"/>
              </a:spcBef>
              <a:buNone/>
              <a:defRPr sz="700">
                <a:solidFill>
                  <a:srgbClr val="7F7F7F"/>
                </a:solidFill>
                <a:latin typeface="Arial"/>
                <a:ea typeface="Arial"/>
                <a:cs typeface="Arial"/>
                <a:sym typeface="Arial"/>
              </a:defRPr>
            </a:lvl8pPr>
            <a:lvl9pPr indent="0" lvl="8" marL="0" algn="ctr">
              <a:spcBef>
                <a:spcPts val="0"/>
              </a:spcBef>
              <a:buNone/>
              <a:defRPr sz="700">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87" name="Google Shape;87;p11"/>
          <p:cNvSpPr txBox="1"/>
          <p:nvPr>
            <p:ph idx="1" type="body"/>
          </p:nvPr>
        </p:nvSpPr>
        <p:spPr>
          <a:xfrm>
            <a:off x="413538" y="2630239"/>
            <a:ext cx="7776900" cy="751500"/>
          </a:xfrm>
          <a:prstGeom prst="rect">
            <a:avLst/>
          </a:prstGeom>
          <a:noFill/>
          <a:ln>
            <a:noFill/>
          </a:ln>
        </p:spPr>
        <p:txBody>
          <a:bodyPr anchorCtr="0" anchor="t" bIns="34275" lIns="68575" spcFirstLastPara="1" rIns="68575" wrap="square" tIns="34275">
            <a:normAutofit/>
          </a:bodyPr>
          <a:lstStyle>
            <a:lvl1pPr indent="-228600" lvl="0" marL="457200" algn="l">
              <a:spcBef>
                <a:spcPts val="400"/>
              </a:spcBef>
              <a:spcAft>
                <a:spcPts val="0"/>
              </a:spcAft>
              <a:buClr>
                <a:srgbClr val="ED037C"/>
              </a:buClr>
              <a:buSzPts val="1400"/>
              <a:buNone/>
              <a:defRPr b="0" sz="1800">
                <a:solidFill>
                  <a:srgbClr val="ED037C"/>
                </a:solidFill>
                <a:latin typeface="Arial"/>
                <a:ea typeface="Arial"/>
                <a:cs typeface="Arial"/>
                <a:sym typeface="Arial"/>
              </a:defRPr>
            </a:lvl1pPr>
            <a:lvl2pPr indent="-228600" lvl="1" marL="914400" algn="l">
              <a:spcBef>
                <a:spcPts val="500"/>
              </a:spcBef>
              <a:spcAft>
                <a:spcPts val="0"/>
              </a:spcAft>
              <a:buClr>
                <a:srgbClr val="888888"/>
              </a:buClr>
              <a:buSzPts val="1100"/>
              <a:buNone/>
              <a:defRPr sz="1400">
                <a:solidFill>
                  <a:srgbClr val="888888"/>
                </a:solidFill>
              </a:defRPr>
            </a:lvl2pPr>
            <a:lvl3pPr indent="-228600" lvl="2" marL="1371600" algn="l">
              <a:spcBef>
                <a:spcPts val="500"/>
              </a:spcBef>
              <a:spcAft>
                <a:spcPts val="0"/>
              </a:spcAft>
              <a:buClr>
                <a:srgbClr val="888888"/>
              </a:buClr>
              <a:buSzPts val="1000"/>
              <a:buNone/>
              <a:defRPr sz="1200">
                <a:solidFill>
                  <a:srgbClr val="888888"/>
                </a:solidFill>
              </a:defRPr>
            </a:lvl3pPr>
            <a:lvl4pPr indent="-228600" lvl="3" marL="1828800" algn="l">
              <a:spcBef>
                <a:spcPts val="500"/>
              </a:spcBef>
              <a:spcAft>
                <a:spcPts val="0"/>
              </a:spcAft>
              <a:buClr>
                <a:srgbClr val="888888"/>
              </a:buClr>
              <a:buSzPts val="800"/>
              <a:buNone/>
              <a:defRPr sz="1100">
                <a:solidFill>
                  <a:srgbClr val="888888"/>
                </a:solidFill>
              </a:defRPr>
            </a:lvl4pPr>
            <a:lvl5pPr indent="-228600" lvl="4" marL="2286000" algn="l">
              <a:spcBef>
                <a:spcPts val="500"/>
              </a:spcBef>
              <a:spcAft>
                <a:spcPts val="0"/>
              </a:spcAft>
              <a:buClr>
                <a:srgbClr val="888888"/>
              </a:buClr>
              <a:buSzPts val="800"/>
              <a:buNone/>
              <a:defRPr sz="1100">
                <a:solidFill>
                  <a:srgbClr val="888888"/>
                </a:solidFill>
              </a:defRPr>
            </a:lvl5pPr>
            <a:lvl6pPr indent="-228600" lvl="5" marL="2743200" algn="l">
              <a:spcBef>
                <a:spcPts val="500"/>
              </a:spcBef>
              <a:spcAft>
                <a:spcPts val="0"/>
              </a:spcAft>
              <a:buClr>
                <a:srgbClr val="888888"/>
              </a:buClr>
              <a:buSzPts val="800"/>
              <a:buNone/>
              <a:defRPr sz="1100">
                <a:solidFill>
                  <a:srgbClr val="888888"/>
                </a:solidFill>
              </a:defRPr>
            </a:lvl6pPr>
            <a:lvl7pPr indent="-228600" lvl="6" marL="3200400" algn="l">
              <a:spcBef>
                <a:spcPts val="500"/>
              </a:spcBef>
              <a:spcAft>
                <a:spcPts val="0"/>
              </a:spcAft>
              <a:buClr>
                <a:srgbClr val="888888"/>
              </a:buClr>
              <a:buSzPts val="800"/>
              <a:buNone/>
              <a:defRPr sz="1100">
                <a:solidFill>
                  <a:srgbClr val="888888"/>
                </a:solidFill>
              </a:defRPr>
            </a:lvl7pPr>
            <a:lvl8pPr indent="-228600" lvl="7" marL="3657600" algn="l">
              <a:spcBef>
                <a:spcPts val="500"/>
              </a:spcBef>
              <a:spcAft>
                <a:spcPts val="0"/>
              </a:spcAft>
              <a:buClr>
                <a:srgbClr val="888888"/>
              </a:buClr>
              <a:buSzPts val="800"/>
              <a:buNone/>
              <a:defRPr sz="1100">
                <a:solidFill>
                  <a:srgbClr val="888888"/>
                </a:solidFill>
              </a:defRPr>
            </a:lvl8pPr>
            <a:lvl9pPr indent="-228600" lvl="8" marL="4114800" algn="l">
              <a:spcBef>
                <a:spcPts val="500"/>
              </a:spcBef>
              <a:spcAft>
                <a:spcPts val="500"/>
              </a:spcAft>
              <a:buClr>
                <a:srgbClr val="888888"/>
              </a:buClr>
              <a:buSzPts val="800"/>
              <a:buNone/>
              <a:defRPr sz="1100">
                <a:solidFill>
                  <a:srgbClr val="888888"/>
                </a:solidFill>
              </a:defRPr>
            </a:lvl9pPr>
          </a:lstStyle>
          <a:p/>
        </p:txBody>
      </p:sp>
      <p:pic>
        <p:nvPicPr>
          <p:cNvPr id="88" name="Google Shape;88;p11"/>
          <p:cNvPicPr preferRelativeResize="0"/>
          <p:nvPr/>
        </p:nvPicPr>
        <p:blipFill rotWithShape="1">
          <a:blip r:embed="rId2">
            <a:alphaModFix/>
          </a:blip>
          <a:srcRect b="0" l="0" r="0" t="0"/>
          <a:stretch/>
        </p:blipFill>
        <p:spPr>
          <a:xfrm>
            <a:off x="359533" y="657351"/>
            <a:ext cx="2052226" cy="530320"/>
          </a:xfrm>
          <a:prstGeom prst="rect">
            <a:avLst/>
          </a:prstGeom>
          <a:noFill/>
          <a:ln>
            <a:noFill/>
          </a:ln>
        </p:spPr>
      </p:pic>
      <p:pic>
        <p:nvPicPr>
          <p:cNvPr id="89" name="Google Shape;89;p11"/>
          <p:cNvPicPr preferRelativeResize="0"/>
          <p:nvPr/>
        </p:nvPicPr>
        <p:blipFill rotWithShape="1">
          <a:blip r:embed="rId3">
            <a:alphaModFix/>
          </a:blip>
          <a:srcRect b="0" l="0" r="0" t="0"/>
          <a:stretch/>
        </p:blipFill>
        <p:spPr>
          <a:xfrm>
            <a:off x="6544807" y="4238625"/>
            <a:ext cx="2131650" cy="56791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Title with formal logo">
  <p:cSld name="Cyan Title with formal logo">
    <p:spTree>
      <p:nvGrpSpPr>
        <p:cNvPr id="90" name="Shape 90"/>
        <p:cNvGrpSpPr/>
        <p:nvPr/>
      </p:nvGrpSpPr>
      <p:grpSpPr>
        <a:xfrm>
          <a:off x="0" y="0"/>
          <a:ext cx="0" cy="0"/>
          <a:chOff x="0" y="0"/>
          <a:chExt cx="0" cy="0"/>
        </a:xfrm>
      </p:grpSpPr>
      <p:sp>
        <p:nvSpPr>
          <p:cNvPr id="91" name="Google Shape;91;p12"/>
          <p:cNvSpPr/>
          <p:nvPr/>
        </p:nvSpPr>
        <p:spPr>
          <a:xfrm>
            <a:off x="0" y="1761660"/>
            <a:ext cx="9144000" cy="3381900"/>
          </a:xfrm>
          <a:prstGeom prst="rect">
            <a:avLst/>
          </a:prstGeom>
          <a:solidFill>
            <a:srgbClr val="00C2E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92" name="Google Shape;92;p12"/>
          <p:cNvSpPr txBox="1"/>
          <p:nvPr>
            <p:ph type="title"/>
          </p:nvPr>
        </p:nvSpPr>
        <p:spPr>
          <a:xfrm>
            <a:off x="413538" y="1761662"/>
            <a:ext cx="7772400" cy="10215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1"/>
              </a:buClr>
              <a:buSzPts val="3600"/>
              <a:buFont typeface="Arial"/>
              <a:buNone/>
              <a:defRPr b="0" sz="36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12"/>
          <p:cNvSpPr txBox="1"/>
          <p:nvPr>
            <p:ph idx="1" type="body"/>
          </p:nvPr>
        </p:nvSpPr>
        <p:spPr>
          <a:xfrm>
            <a:off x="413538" y="2787774"/>
            <a:ext cx="7776900" cy="756000"/>
          </a:xfrm>
          <a:prstGeom prst="rect">
            <a:avLst/>
          </a:prstGeom>
          <a:noFill/>
          <a:ln>
            <a:noFill/>
          </a:ln>
        </p:spPr>
        <p:txBody>
          <a:bodyPr anchorCtr="0" anchor="t" bIns="34275" lIns="68575" spcFirstLastPara="1" rIns="68575" wrap="square" tIns="34275">
            <a:normAutofit/>
          </a:bodyPr>
          <a:lstStyle>
            <a:lvl1pPr indent="-228600" lvl="0" marL="457200" algn="l">
              <a:spcBef>
                <a:spcPts val="400"/>
              </a:spcBef>
              <a:spcAft>
                <a:spcPts val="0"/>
              </a:spcAft>
              <a:buClr>
                <a:schemeClr val="lt1"/>
              </a:buClr>
              <a:buSzPts val="1400"/>
              <a:buNone/>
              <a:defRPr b="0" sz="1800">
                <a:solidFill>
                  <a:schemeClr val="lt1"/>
                </a:solidFill>
                <a:latin typeface="Arial"/>
                <a:ea typeface="Arial"/>
                <a:cs typeface="Arial"/>
                <a:sym typeface="Arial"/>
              </a:defRPr>
            </a:lvl1pPr>
            <a:lvl2pPr indent="-228600" lvl="1" marL="914400" algn="l">
              <a:spcBef>
                <a:spcPts val="500"/>
              </a:spcBef>
              <a:spcAft>
                <a:spcPts val="0"/>
              </a:spcAft>
              <a:buClr>
                <a:srgbClr val="888888"/>
              </a:buClr>
              <a:buSzPts val="1100"/>
              <a:buNone/>
              <a:defRPr sz="1400">
                <a:solidFill>
                  <a:srgbClr val="888888"/>
                </a:solidFill>
              </a:defRPr>
            </a:lvl2pPr>
            <a:lvl3pPr indent="-228600" lvl="2" marL="1371600" algn="l">
              <a:spcBef>
                <a:spcPts val="500"/>
              </a:spcBef>
              <a:spcAft>
                <a:spcPts val="0"/>
              </a:spcAft>
              <a:buClr>
                <a:srgbClr val="888888"/>
              </a:buClr>
              <a:buSzPts val="1000"/>
              <a:buNone/>
              <a:defRPr sz="1200">
                <a:solidFill>
                  <a:srgbClr val="888888"/>
                </a:solidFill>
              </a:defRPr>
            </a:lvl3pPr>
            <a:lvl4pPr indent="-228600" lvl="3" marL="1828800" algn="l">
              <a:spcBef>
                <a:spcPts val="500"/>
              </a:spcBef>
              <a:spcAft>
                <a:spcPts val="0"/>
              </a:spcAft>
              <a:buClr>
                <a:srgbClr val="888888"/>
              </a:buClr>
              <a:buSzPts val="800"/>
              <a:buNone/>
              <a:defRPr sz="1100">
                <a:solidFill>
                  <a:srgbClr val="888888"/>
                </a:solidFill>
              </a:defRPr>
            </a:lvl4pPr>
            <a:lvl5pPr indent="-228600" lvl="4" marL="2286000" algn="l">
              <a:spcBef>
                <a:spcPts val="500"/>
              </a:spcBef>
              <a:spcAft>
                <a:spcPts val="0"/>
              </a:spcAft>
              <a:buClr>
                <a:srgbClr val="888888"/>
              </a:buClr>
              <a:buSzPts val="800"/>
              <a:buNone/>
              <a:defRPr sz="1100">
                <a:solidFill>
                  <a:srgbClr val="888888"/>
                </a:solidFill>
              </a:defRPr>
            </a:lvl5pPr>
            <a:lvl6pPr indent="-228600" lvl="5" marL="2743200" algn="l">
              <a:spcBef>
                <a:spcPts val="500"/>
              </a:spcBef>
              <a:spcAft>
                <a:spcPts val="0"/>
              </a:spcAft>
              <a:buClr>
                <a:srgbClr val="888888"/>
              </a:buClr>
              <a:buSzPts val="800"/>
              <a:buNone/>
              <a:defRPr sz="1100">
                <a:solidFill>
                  <a:srgbClr val="888888"/>
                </a:solidFill>
              </a:defRPr>
            </a:lvl6pPr>
            <a:lvl7pPr indent="-228600" lvl="6" marL="3200400" algn="l">
              <a:spcBef>
                <a:spcPts val="500"/>
              </a:spcBef>
              <a:spcAft>
                <a:spcPts val="0"/>
              </a:spcAft>
              <a:buClr>
                <a:srgbClr val="888888"/>
              </a:buClr>
              <a:buSzPts val="800"/>
              <a:buNone/>
              <a:defRPr sz="1100">
                <a:solidFill>
                  <a:srgbClr val="888888"/>
                </a:solidFill>
              </a:defRPr>
            </a:lvl7pPr>
            <a:lvl8pPr indent="-228600" lvl="7" marL="3657600" algn="l">
              <a:spcBef>
                <a:spcPts val="500"/>
              </a:spcBef>
              <a:spcAft>
                <a:spcPts val="0"/>
              </a:spcAft>
              <a:buClr>
                <a:srgbClr val="888888"/>
              </a:buClr>
              <a:buSzPts val="800"/>
              <a:buNone/>
              <a:defRPr sz="1100">
                <a:solidFill>
                  <a:srgbClr val="888888"/>
                </a:solidFill>
              </a:defRPr>
            </a:lvl8pPr>
            <a:lvl9pPr indent="-228600" lvl="8" marL="4114800" algn="l">
              <a:spcBef>
                <a:spcPts val="500"/>
              </a:spcBef>
              <a:spcAft>
                <a:spcPts val="500"/>
              </a:spcAft>
              <a:buClr>
                <a:srgbClr val="888888"/>
              </a:buClr>
              <a:buSzPts val="800"/>
              <a:buNone/>
              <a:defRPr sz="1100">
                <a:solidFill>
                  <a:srgbClr val="888888"/>
                </a:solidFill>
              </a:defRPr>
            </a:lvl9pPr>
          </a:lstStyle>
          <a:p/>
        </p:txBody>
      </p:sp>
      <p:sp>
        <p:nvSpPr>
          <p:cNvPr id="94" name="Google Shape;94;p12"/>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12"/>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12"/>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chemeClr val="lt1"/>
                </a:solidFill>
                <a:latin typeface="Arial"/>
                <a:ea typeface="Arial"/>
                <a:cs typeface="Arial"/>
                <a:sym typeface="Arial"/>
              </a:defRPr>
            </a:lvl1pPr>
            <a:lvl2pPr indent="0" lvl="1" marL="0" algn="ctr">
              <a:spcBef>
                <a:spcPts val="0"/>
              </a:spcBef>
              <a:buNone/>
              <a:defRPr sz="700">
                <a:solidFill>
                  <a:schemeClr val="lt1"/>
                </a:solidFill>
                <a:latin typeface="Arial"/>
                <a:ea typeface="Arial"/>
                <a:cs typeface="Arial"/>
                <a:sym typeface="Arial"/>
              </a:defRPr>
            </a:lvl2pPr>
            <a:lvl3pPr indent="0" lvl="2" marL="0" algn="ctr">
              <a:spcBef>
                <a:spcPts val="0"/>
              </a:spcBef>
              <a:buNone/>
              <a:defRPr sz="700">
                <a:solidFill>
                  <a:schemeClr val="lt1"/>
                </a:solidFill>
                <a:latin typeface="Arial"/>
                <a:ea typeface="Arial"/>
                <a:cs typeface="Arial"/>
                <a:sym typeface="Arial"/>
              </a:defRPr>
            </a:lvl3pPr>
            <a:lvl4pPr indent="0" lvl="3" marL="0" algn="ctr">
              <a:spcBef>
                <a:spcPts val="0"/>
              </a:spcBef>
              <a:buNone/>
              <a:defRPr sz="700">
                <a:solidFill>
                  <a:schemeClr val="lt1"/>
                </a:solidFill>
                <a:latin typeface="Arial"/>
                <a:ea typeface="Arial"/>
                <a:cs typeface="Arial"/>
                <a:sym typeface="Arial"/>
              </a:defRPr>
            </a:lvl4pPr>
            <a:lvl5pPr indent="0" lvl="4" marL="0" algn="ctr">
              <a:spcBef>
                <a:spcPts val="0"/>
              </a:spcBef>
              <a:buNone/>
              <a:defRPr sz="700">
                <a:solidFill>
                  <a:schemeClr val="lt1"/>
                </a:solidFill>
                <a:latin typeface="Arial"/>
                <a:ea typeface="Arial"/>
                <a:cs typeface="Arial"/>
                <a:sym typeface="Arial"/>
              </a:defRPr>
            </a:lvl5pPr>
            <a:lvl6pPr indent="0" lvl="5" marL="0" algn="ctr">
              <a:spcBef>
                <a:spcPts val="0"/>
              </a:spcBef>
              <a:buNone/>
              <a:defRPr sz="700">
                <a:solidFill>
                  <a:schemeClr val="lt1"/>
                </a:solidFill>
                <a:latin typeface="Arial"/>
                <a:ea typeface="Arial"/>
                <a:cs typeface="Arial"/>
                <a:sym typeface="Arial"/>
              </a:defRPr>
            </a:lvl6pPr>
            <a:lvl7pPr indent="0" lvl="6" marL="0" algn="ctr">
              <a:spcBef>
                <a:spcPts val="0"/>
              </a:spcBef>
              <a:buNone/>
              <a:defRPr sz="700">
                <a:solidFill>
                  <a:schemeClr val="lt1"/>
                </a:solidFill>
                <a:latin typeface="Arial"/>
                <a:ea typeface="Arial"/>
                <a:cs typeface="Arial"/>
                <a:sym typeface="Arial"/>
              </a:defRPr>
            </a:lvl7pPr>
            <a:lvl8pPr indent="0" lvl="7" marL="0" algn="ctr">
              <a:spcBef>
                <a:spcPts val="0"/>
              </a:spcBef>
              <a:buNone/>
              <a:defRPr sz="700">
                <a:solidFill>
                  <a:schemeClr val="lt1"/>
                </a:solidFill>
                <a:latin typeface="Arial"/>
                <a:ea typeface="Arial"/>
                <a:cs typeface="Arial"/>
                <a:sym typeface="Arial"/>
              </a:defRPr>
            </a:lvl8pPr>
            <a:lvl9pPr indent="0" lvl="8" marL="0" algn="ctr">
              <a:spcBef>
                <a:spcPts val="0"/>
              </a:spcBef>
              <a:buNone/>
              <a:defRPr sz="7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97" name="Google Shape;97;p12"/>
          <p:cNvPicPr preferRelativeResize="0"/>
          <p:nvPr/>
        </p:nvPicPr>
        <p:blipFill rotWithShape="1">
          <a:blip r:embed="rId2">
            <a:alphaModFix/>
          </a:blip>
          <a:srcRect b="0" l="0" r="0" t="0"/>
          <a:stretch/>
        </p:blipFill>
        <p:spPr>
          <a:xfrm>
            <a:off x="6476518" y="4317427"/>
            <a:ext cx="2199938" cy="489112"/>
          </a:xfrm>
          <a:prstGeom prst="rect">
            <a:avLst/>
          </a:prstGeom>
          <a:noFill/>
          <a:ln>
            <a:noFill/>
          </a:ln>
        </p:spPr>
      </p:pic>
      <p:pic>
        <p:nvPicPr>
          <p:cNvPr id="98" name="Google Shape;98;p12"/>
          <p:cNvPicPr preferRelativeResize="0"/>
          <p:nvPr/>
        </p:nvPicPr>
        <p:blipFill rotWithShape="1">
          <a:blip r:embed="rId3">
            <a:alphaModFix/>
          </a:blip>
          <a:srcRect b="0" l="0" r="0" t="0"/>
          <a:stretch/>
        </p:blipFill>
        <p:spPr>
          <a:xfrm>
            <a:off x="359533" y="657351"/>
            <a:ext cx="2052226" cy="53032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Title with HWIC">
  <p:cSld name="Cyan Title with HWIC">
    <p:spTree>
      <p:nvGrpSpPr>
        <p:cNvPr id="99" name="Shape 99"/>
        <p:cNvGrpSpPr/>
        <p:nvPr/>
      </p:nvGrpSpPr>
      <p:grpSpPr>
        <a:xfrm>
          <a:off x="0" y="0"/>
          <a:ext cx="0" cy="0"/>
          <a:chOff x="0" y="0"/>
          <a:chExt cx="0" cy="0"/>
        </a:xfrm>
      </p:grpSpPr>
      <p:pic>
        <p:nvPicPr>
          <p:cNvPr id="100" name="Google Shape;100;p13"/>
          <p:cNvPicPr preferRelativeResize="0"/>
          <p:nvPr/>
        </p:nvPicPr>
        <p:blipFill rotWithShape="1">
          <a:blip r:embed="rId2">
            <a:alphaModFix/>
          </a:blip>
          <a:srcRect b="0" l="0" r="0" t="0"/>
          <a:stretch/>
        </p:blipFill>
        <p:spPr>
          <a:xfrm>
            <a:off x="359533" y="657351"/>
            <a:ext cx="2052226" cy="530320"/>
          </a:xfrm>
          <a:prstGeom prst="rect">
            <a:avLst/>
          </a:prstGeom>
          <a:noFill/>
          <a:ln>
            <a:noFill/>
          </a:ln>
        </p:spPr>
      </p:pic>
      <p:sp>
        <p:nvSpPr>
          <p:cNvPr id="101" name="Google Shape;101;p13"/>
          <p:cNvSpPr/>
          <p:nvPr/>
        </p:nvSpPr>
        <p:spPr>
          <a:xfrm>
            <a:off x="0" y="1761660"/>
            <a:ext cx="9144000" cy="3381900"/>
          </a:xfrm>
          <a:prstGeom prst="rect">
            <a:avLst/>
          </a:prstGeom>
          <a:solidFill>
            <a:srgbClr val="00C2E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02" name="Google Shape;102;p13"/>
          <p:cNvSpPr txBox="1"/>
          <p:nvPr>
            <p:ph type="title"/>
          </p:nvPr>
        </p:nvSpPr>
        <p:spPr>
          <a:xfrm>
            <a:off x="413538" y="1761662"/>
            <a:ext cx="7772400" cy="10215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1"/>
              </a:buClr>
              <a:buSzPts val="3600"/>
              <a:buFont typeface="Arial"/>
              <a:buNone/>
              <a:defRPr b="0" sz="36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13"/>
          <p:cNvSpPr txBox="1"/>
          <p:nvPr>
            <p:ph idx="1" type="body"/>
          </p:nvPr>
        </p:nvSpPr>
        <p:spPr>
          <a:xfrm>
            <a:off x="413538" y="2787774"/>
            <a:ext cx="7776900" cy="756000"/>
          </a:xfrm>
          <a:prstGeom prst="rect">
            <a:avLst/>
          </a:prstGeom>
          <a:noFill/>
          <a:ln>
            <a:noFill/>
          </a:ln>
        </p:spPr>
        <p:txBody>
          <a:bodyPr anchorCtr="0" anchor="t" bIns="34275" lIns="68575" spcFirstLastPara="1" rIns="68575" wrap="square" tIns="34275">
            <a:normAutofit/>
          </a:bodyPr>
          <a:lstStyle>
            <a:lvl1pPr indent="-228600" lvl="0" marL="457200" algn="l">
              <a:spcBef>
                <a:spcPts val="400"/>
              </a:spcBef>
              <a:spcAft>
                <a:spcPts val="0"/>
              </a:spcAft>
              <a:buClr>
                <a:schemeClr val="lt1"/>
              </a:buClr>
              <a:buSzPts val="1400"/>
              <a:buNone/>
              <a:defRPr b="0" sz="1800">
                <a:solidFill>
                  <a:schemeClr val="lt1"/>
                </a:solidFill>
                <a:latin typeface="Arial"/>
                <a:ea typeface="Arial"/>
                <a:cs typeface="Arial"/>
                <a:sym typeface="Arial"/>
              </a:defRPr>
            </a:lvl1pPr>
            <a:lvl2pPr indent="-228600" lvl="1" marL="914400" algn="l">
              <a:spcBef>
                <a:spcPts val="500"/>
              </a:spcBef>
              <a:spcAft>
                <a:spcPts val="0"/>
              </a:spcAft>
              <a:buClr>
                <a:srgbClr val="888888"/>
              </a:buClr>
              <a:buSzPts val="1100"/>
              <a:buNone/>
              <a:defRPr sz="1400">
                <a:solidFill>
                  <a:srgbClr val="888888"/>
                </a:solidFill>
              </a:defRPr>
            </a:lvl2pPr>
            <a:lvl3pPr indent="-228600" lvl="2" marL="1371600" algn="l">
              <a:spcBef>
                <a:spcPts val="500"/>
              </a:spcBef>
              <a:spcAft>
                <a:spcPts val="0"/>
              </a:spcAft>
              <a:buClr>
                <a:srgbClr val="888888"/>
              </a:buClr>
              <a:buSzPts val="1000"/>
              <a:buNone/>
              <a:defRPr sz="1200">
                <a:solidFill>
                  <a:srgbClr val="888888"/>
                </a:solidFill>
              </a:defRPr>
            </a:lvl3pPr>
            <a:lvl4pPr indent="-228600" lvl="3" marL="1828800" algn="l">
              <a:spcBef>
                <a:spcPts val="500"/>
              </a:spcBef>
              <a:spcAft>
                <a:spcPts val="0"/>
              </a:spcAft>
              <a:buClr>
                <a:srgbClr val="888888"/>
              </a:buClr>
              <a:buSzPts val="800"/>
              <a:buNone/>
              <a:defRPr sz="1100">
                <a:solidFill>
                  <a:srgbClr val="888888"/>
                </a:solidFill>
              </a:defRPr>
            </a:lvl4pPr>
            <a:lvl5pPr indent="-228600" lvl="4" marL="2286000" algn="l">
              <a:spcBef>
                <a:spcPts val="500"/>
              </a:spcBef>
              <a:spcAft>
                <a:spcPts val="0"/>
              </a:spcAft>
              <a:buClr>
                <a:srgbClr val="888888"/>
              </a:buClr>
              <a:buSzPts val="800"/>
              <a:buNone/>
              <a:defRPr sz="1100">
                <a:solidFill>
                  <a:srgbClr val="888888"/>
                </a:solidFill>
              </a:defRPr>
            </a:lvl5pPr>
            <a:lvl6pPr indent="-228600" lvl="5" marL="2743200" algn="l">
              <a:spcBef>
                <a:spcPts val="500"/>
              </a:spcBef>
              <a:spcAft>
                <a:spcPts val="0"/>
              </a:spcAft>
              <a:buClr>
                <a:srgbClr val="888888"/>
              </a:buClr>
              <a:buSzPts val="800"/>
              <a:buNone/>
              <a:defRPr sz="1100">
                <a:solidFill>
                  <a:srgbClr val="888888"/>
                </a:solidFill>
              </a:defRPr>
            </a:lvl6pPr>
            <a:lvl7pPr indent="-228600" lvl="6" marL="3200400" algn="l">
              <a:spcBef>
                <a:spcPts val="500"/>
              </a:spcBef>
              <a:spcAft>
                <a:spcPts val="0"/>
              </a:spcAft>
              <a:buClr>
                <a:srgbClr val="888888"/>
              </a:buClr>
              <a:buSzPts val="800"/>
              <a:buNone/>
              <a:defRPr sz="1100">
                <a:solidFill>
                  <a:srgbClr val="888888"/>
                </a:solidFill>
              </a:defRPr>
            </a:lvl7pPr>
            <a:lvl8pPr indent="-228600" lvl="7" marL="3657600" algn="l">
              <a:spcBef>
                <a:spcPts val="500"/>
              </a:spcBef>
              <a:spcAft>
                <a:spcPts val="0"/>
              </a:spcAft>
              <a:buClr>
                <a:srgbClr val="888888"/>
              </a:buClr>
              <a:buSzPts val="800"/>
              <a:buNone/>
              <a:defRPr sz="1100">
                <a:solidFill>
                  <a:srgbClr val="888888"/>
                </a:solidFill>
              </a:defRPr>
            </a:lvl8pPr>
            <a:lvl9pPr indent="-228600" lvl="8" marL="4114800" algn="l">
              <a:spcBef>
                <a:spcPts val="500"/>
              </a:spcBef>
              <a:spcAft>
                <a:spcPts val="500"/>
              </a:spcAft>
              <a:buClr>
                <a:srgbClr val="888888"/>
              </a:buClr>
              <a:buSzPts val="800"/>
              <a:buNone/>
              <a:defRPr sz="1100">
                <a:solidFill>
                  <a:srgbClr val="888888"/>
                </a:solidFill>
              </a:defRPr>
            </a:lvl9pPr>
          </a:lstStyle>
          <a:p/>
        </p:txBody>
      </p:sp>
      <p:sp>
        <p:nvSpPr>
          <p:cNvPr id="104" name="Google Shape;104;p13"/>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3"/>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3"/>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chemeClr val="lt1"/>
                </a:solidFill>
                <a:latin typeface="Arial"/>
                <a:ea typeface="Arial"/>
                <a:cs typeface="Arial"/>
                <a:sym typeface="Arial"/>
              </a:defRPr>
            </a:lvl1pPr>
            <a:lvl2pPr indent="0" lvl="1" marL="0" algn="ctr">
              <a:spcBef>
                <a:spcPts val="0"/>
              </a:spcBef>
              <a:buNone/>
              <a:defRPr sz="700">
                <a:solidFill>
                  <a:schemeClr val="lt1"/>
                </a:solidFill>
                <a:latin typeface="Arial"/>
                <a:ea typeface="Arial"/>
                <a:cs typeface="Arial"/>
                <a:sym typeface="Arial"/>
              </a:defRPr>
            </a:lvl2pPr>
            <a:lvl3pPr indent="0" lvl="2" marL="0" algn="ctr">
              <a:spcBef>
                <a:spcPts val="0"/>
              </a:spcBef>
              <a:buNone/>
              <a:defRPr sz="700">
                <a:solidFill>
                  <a:schemeClr val="lt1"/>
                </a:solidFill>
                <a:latin typeface="Arial"/>
                <a:ea typeface="Arial"/>
                <a:cs typeface="Arial"/>
                <a:sym typeface="Arial"/>
              </a:defRPr>
            </a:lvl3pPr>
            <a:lvl4pPr indent="0" lvl="3" marL="0" algn="ctr">
              <a:spcBef>
                <a:spcPts val="0"/>
              </a:spcBef>
              <a:buNone/>
              <a:defRPr sz="700">
                <a:solidFill>
                  <a:schemeClr val="lt1"/>
                </a:solidFill>
                <a:latin typeface="Arial"/>
                <a:ea typeface="Arial"/>
                <a:cs typeface="Arial"/>
                <a:sym typeface="Arial"/>
              </a:defRPr>
            </a:lvl4pPr>
            <a:lvl5pPr indent="0" lvl="4" marL="0" algn="ctr">
              <a:spcBef>
                <a:spcPts val="0"/>
              </a:spcBef>
              <a:buNone/>
              <a:defRPr sz="700">
                <a:solidFill>
                  <a:schemeClr val="lt1"/>
                </a:solidFill>
                <a:latin typeface="Arial"/>
                <a:ea typeface="Arial"/>
                <a:cs typeface="Arial"/>
                <a:sym typeface="Arial"/>
              </a:defRPr>
            </a:lvl5pPr>
            <a:lvl6pPr indent="0" lvl="5" marL="0" algn="ctr">
              <a:spcBef>
                <a:spcPts val="0"/>
              </a:spcBef>
              <a:buNone/>
              <a:defRPr sz="700">
                <a:solidFill>
                  <a:schemeClr val="lt1"/>
                </a:solidFill>
                <a:latin typeface="Arial"/>
                <a:ea typeface="Arial"/>
                <a:cs typeface="Arial"/>
                <a:sym typeface="Arial"/>
              </a:defRPr>
            </a:lvl6pPr>
            <a:lvl7pPr indent="0" lvl="6" marL="0" algn="ctr">
              <a:spcBef>
                <a:spcPts val="0"/>
              </a:spcBef>
              <a:buNone/>
              <a:defRPr sz="700">
                <a:solidFill>
                  <a:schemeClr val="lt1"/>
                </a:solidFill>
                <a:latin typeface="Arial"/>
                <a:ea typeface="Arial"/>
                <a:cs typeface="Arial"/>
                <a:sym typeface="Arial"/>
              </a:defRPr>
            </a:lvl7pPr>
            <a:lvl8pPr indent="0" lvl="7" marL="0" algn="ctr">
              <a:spcBef>
                <a:spcPts val="0"/>
              </a:spcBef>
              <a:buNone/>
              <a:defRPr sz="700">
                <a:solidFill>
                  <a:schemeClr val="lt1"/>
                </a:solidFill>
                <a:latin typeface="Arial"/>
                <a:ea typeface="Arial"/>
                <a:cs typeface="Arial"/>
                <a:sym typeface="Arial"/>
              </a:defRPr>
            </a:lvl8pPr>
            <a:lvl9pPr indent="0" lvl="8" marL="0" algn="ctr">
              <a:spcBef>
                <a:spcPts val="0"/>
              </a:spcBef>
              <a:buNone/>
              <a:defRPr sz="7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107" name="Google Shape;107;p13"/>
          <p:cNvPicPr preferRelativeResize="0"/>
          <p:nvPr/>
        </p:nvPicPr>
        <p:blipFill rotWithShape="1">
          <a:blip r:embed="rId3">
            <a:alphaModFix/>
          </a:blip>
          <a:srcRect b="0" l="0" r="0" t="0"/>
          <a:stretch/>
        </p:blipFill>
        <p:spPr>
          <a:xfrm>
            <a:off x="6687657" y="3435846"/>
            <a:ext cx="2203806" cy="16341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Cyan Title with formal logo">
  <p:cSld name="Basic Cyan Title with formal logo">
    <p:spTree>
      <p:nvGrpSpPr>
        <p:cNvPr id="108" name="Shape 108"/>
        <p:cNvGrpSpPr/>
        <p:nvPr/>
      </p:nvGrpSpPr>
      <p:grpSpPr>
        <a:xfrm>
          <a:off x="0" y="0"/>
          <a:ext cx="0" cy="0"/>
          <a:chOff x="0" y="0"/>
          <a:chExt cx="0" cy="0"/>
        </a:xfrm>
      </p:grpSpPr>
      <p:sp>
        <p:nvSpPr>
          <p:cNvPr id="109" name="Google Shape;109;p14"/>
          <p:cNvSpPr txBox="1"/>
          <p:nvPr>
            <p:ph type="title"/>
          </p:nvPr>
        </p:nvSpPr>
        <p:spPr>
          <a:xfrm>
            <a:off x="413538" y="1437624"/>
            <a:ext cx="7772400" cy="19443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Clr>
                <a:srgbClr val="00C2E2"/>
              </a:buClr>
              <a:buSzPts val="3600"/>
              <a:buFont typeface="Arial"/>
              <a:buNone/>
              <a:defRPr b="0" sz="3600" cap="none">
                <a:solidFill>
                  <a:srgbClr val="00C2E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14"/>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7F7F7F"/>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4"/>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7F7F7F"/>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14"/>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7F7F7F"/>
                </a:solidFill>
                <a:latin typeface="Arial"/>
                <a:ea typeface="Arial"/>
                <a:cs typeface="Arial"/>
                <a:sym typeface="Arial"/>
              </a:defRPr>
            </a:lvl1pPr>
            <a:lvl2pPr indent="0" lvl="1" marL="0" algn="ctr">
              <a:spcBef>
                <a:spcPts val="0"/>
              </a:spcBef>
              <a:buNone/>
              <a:defRPr sz="700">
                <a:solidFill>
                  <a:srgbClr val="7F7F7F"/>
                </a:solidFill>
                <a:latin typeface="Arial"/>
                <a:ea typeface="Arial"/>
                <a:cs typeface="Arial"/>
                <a:sym typeface="Arial"/>
              </a:defRPr>
            </a:lvl2pPr>
            <a:lvl3pPr indent="0" lvl="2" marL="0" algn="ctr">
              <a:spcBef>
                <a:spcPts val="0"/>
              </a:spcBef>
              <a:buNone/>
              <a:defRPr sz="700">
                <a:solidFill>
                  <a:srgbClr val="7F7F7F"/>
                </a:solidFill>
                <a:latin typeface="Arial"/>
                <a:ea typeface="Arial"/>
                <a:cs typeface="Arial"/>
                <a:sym typeface="Arial"/>
              </a:defRPr>
            </a:lvl3pPr>
            <a:lvl4pPr indent="0" lvl="3" marL="0" algn="ctr">
              <a:spcBef>
                <a:spcPts val="0"/>
              </a:spcBef>
              <a:buNone/>
              <a:defRPr sz="700">
                <a:solidFill>
                  <a:srgbClr val="7F7F7F"/>
                </a:solidFill>
                <a:latin typeface="Arial"/>
                <a:ea typeface="Arial"/>
                <a:cs typeface="Arial"/>
                <a:sym typeface="Arial"/>
              </a:defRPr>
            </a:lvl4pPr>
            <a:lvl5pPr indent="0" lvl="4" marL="0" algn="ctr">
              <a:spcBef>
                <a:spcPts val="0"/>
              </a:spcBef>
              <a:buNone/>
              <a:defRPr sz="700">
                <a:solidFill>
                  <a:srgbClr val="7F7F7F"/>
                </a:solidFill>
                <a:latin typeface="Arial"/>
                <a:ea typeface="Arial"/>
                <a:cs typeface="Arial"/>
                <a:sym typeface="Arial"/>
              </a:defRPr>
            </a:lvl5pPr>
            <a:lvl6pPr indent="0" lvl="5" marL="0" algn="ctr">
              <a:spcBef>
                <a:spcPts val="0"/>
              </a:spcBef>
              <a:buNone/>
              <a:defRPr sz="700">
                <a:solidFill>
                  <a:srgbClr val="7F7F7F"/>
                </a:solidFill>
                <a:latin typeface="Arial"/>
                <a:ea typeface="Arial"/>
                <a:cs typeface="Arial"/>
                <a:sym typeface="Arial"/>
              </a:defRPr>
            </a:lvl6pPr>
            <a:lvl7pPr indent="0" lvl="6" marL="0" algn="ctr">
              <a:spcBef>
                <a:spcPts val="0"/>
              </a:spcBef>
              <a:buNone/>
              <a:defRPr sz="700">
                <a:solidFill>
                  <a:srgbClr val="7F7F7F"/>
                </a:solidFill>
                <a:latin typeface="Arial"/>
                <a:ea typeface="Arial"/>
                <a:cs typeface="Arial"/>
                <a:sym typeface="Arial"/>
              </a:defRPr>
            </a:lvl7pPr>
            <a:lvl8pPr indent="0" lvl="7" marL="0" algn="ctr">
              <a:spcBef>
                <a:spcPts val="0"/>
              </a:spcBef>
              <a:buNone/>
              <a:defRPr sz="700">
                <a:solidFill>
                  <a:srgbClr val="7F7F7F"/>
                </a:solidFill>
                <a:latin typeface="Arial"/>
                <a:ea typeface="Arial"/>
                <a:cs typeface="Arial"/>
                <a:sym typeface="Arial"/>
              </a:defRPr>
            </a:lvl8pPr>
            <a:lvl9pPr indent="0" lvl="8" marL="0" algn="ctr">
              <a:spcBef>
                <a:spcPts val="0"/>
              </a:spcBef>
              <a:buNone/>
              <a:defRPr sz="700">
                <a:solidFill>
                  <a:srgbClr val="7F7F7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13" name="Google Shape;113;p14"/>
          <p:cNvSpPr txBox="1"/>
          <p:nvPr>
            <p:ph idx="1" type="body"/>
          </p:nvPr>
        </p:nvSpPr>
        <p:spPr>
          <a:xfrm>
            <a:off x="413538" y="2630239"/>
            <a:ext cx="7776900" cy="751500"/>
          </a:xfrm>
          <a:prstGeom prst="rect">
            <a:avLst/>
          </a:prstGeom>
          <a:noFill/>
          <a:ln>
            <a:noFill/>
          </a:ln>
        </p:spPr>
        <p:txBody>
          <a:bodyPr anchorCtr="0" anchor="t" bIns="34275" lIns="68575" spcFirstLastPara="1" rIns="68575" wrap="square" tIns="34275">
            <a:normAutofit/>
          </a:bodyPr>
          <a:lstStyle>
            <a:lvl1pPr indent="-228600" lvl="0" marL="457200" algn="l">
              <a:spcBef>
                <a:spcPts val="400"/>
              </a:spcBef>
              <a:spcAft>
                <a:spcPts val="0"/>
              </a:spcAft>
              <a:buClr>
                <a:srgbClr val="00C2E2"/>
              </a:buClr>
              <a:buSzPts val="1400"/>
              <a:buNone/>
              <a:defRPr b="0" sz="1800">
                <a:solidFill>
                  <a:srgbClr val="00C2E2"/>
                </a:solidFill>
                <a:latin typeface="Arial"/>
                <a:ea typeface="Arial"/>
                <a:cs typeface="Arial"/>
                <a:sym typeface="Arial"/>
              </a:defRPr>
            </a:lvl1pPr>
            <a:lvl2pPr indent="-228600" lvl="1" marL="914400" algn="l">
              <a:spcBef>
                <a:spcPts val="500"/>
              </a:spcBef>
              <a:spcAft>
                <a:spcPts val="0"/>
              </a:spcAft>
              <a:buClr>
                <a:srgbClr val="888888"/>
              </a:buClr>
              <a:buSzPts val="1100"/>
              <a:buNone/>
              <a:defRPr sz="1400">
                <a:solidFill>
                  <a:srgbClr val="888888"/>
                </a:solidFill>
              </a:defRPr>
            </a:lvl2pPr>
            <a:lvl3pPr indent="-228600" lvl="2" marL="1371600" algn="l">
              <a:spcBef>
                <a:spcPts val="500"/>
              </a:spcBef>
              <a:spcAft>
                <a:spcPts val="0"/>
              </a:spcAft>
              <a:buClr>
                <a:srgbClr val="888888"/>
              </a:buClr>
              <a:buSzPts val="1000"/>
              <a:buNone/>
              <a:defRPr sz="1200">
                <a:solidFill>
                  <a:srgbClr val="888888"/>
                </a:solidFill>
              </a:defRPr>
            </a:lvl3pPr>
            <a:lvl4pPr indent="-228600" lvl="3" marL="1828800" algn="l">
              <a:spcBef>
                <a:spcPts val="500"/>
              </a:spcBef>
              <a:spcAft>
                <a:spcPts val="0"/>
              </a:spcAft>
              <a:buClr>
                <a:srgbClr val="888888"/>
              </a:buClr>
              <a:buSzPts val="800"/>
              <a:buNone/>
              <a:defRPr sz="1100">
                <a:solidFill>
                  <a:srgbClr val="888888"/>
                </a:solidFill>
              </a:defRPr>
            </a:lvl4pPr>
            <a:lvl5pPr indent="-228600" lvl="4" marL="2286000" algn="l">
              <a:spcBef>
                <a:spcPts val="500"/>
              </a:spcBef>
              <a:spcAft>
                <a:spcPts val="0"/>
              </a:spcAft>
              <a:buClr>
                <a:srgbClr val="888888"/>
              </a:buClr>
              <a:buSzPts val="800"/>
              <a:buNone/>
              <a:defRPr sz="1100">
                <a:solidFill>
                  <a:srgbClr val="888888"/>
                </a:solidFill>
              </a:defRPr>
            </a:lvl5pPr>
            <a:lvl6pPr indent="-228600" lvl="5" marL="2743200" algn="l">
              <a:spcBef>
                <a:spcPts val="500"/>
              </a:spcBef>
              <a:spcAft>
                <a:spcPts val="0"/>
              </a:spcAft>
              <a:buClr>
                <a:srgbClr val="888888"/>
              </a:buClr>
              <a:buSzPts val="800"/>
              <a:buNone/>
              <a:defRPr sz="1100">
                <a:solidFill>
                  <a:srgbClr val="888888"/>
                </a:solidFill>
              </a:defRPr>
            </a:lvl6pPr>
            <a:lvl7pPr indent="-228600" lvl="6" marL="3200400" algn="l">
              <a:spcBef>
                <a:spcPts val="500"/>
              </a:spcBef>
              <a:spcAft>
                <a:spcPts val="0"/>
              </a:spcAft>
              <a:buClr>
                <a:srgbClr val="888888"/>
              </a:buClr>
              <a:buSzPts val="800"/>
              <a:buNone/>
              <a:defRPr sz="1100">
                <a:solidFill>
                  <a:srgbClr val="888888"/>
                </a:solidFill>
              </a:defRPr>
            </a:lvl7pPr>
            <a:lvl8pPr indent="-228600" lvl="7" marL="3657600" algn="l">
              <a:spcBef>
                <a:spcPts val="500"/>
              </a:spcBef>
              <a:spcAft>
                <a:spcPts val="0"/>
              </a:spcAft>
              <a:buClr>
                <a:srgbClr val="888888"/>
              </a:buClr>
              <a:buSzPts val="800"/>
              <a:buNone/>
              <a:defRPr sz="1100">
                <a:solidFill>
                  <a:srgbClr val="888888"/>
                </a:solidFill>
              </a:defRPr>
            </a:lvl8pPr>
            <a:lvl9pPr indent="-228600" lvl="8" marL="4114800" algn="l">
              <a:spcBef>
                <a:spcPts val="500"/>
              </a:spcBef>
              <a:spcAft>
                <a:spcPts val="500"/>
              </a:spcAft>
              <a:buClr>
                <a:srgbClr val="888888"/>
              </a:buClr>
              <a:buSzPts val="800"/>
              <a:buNone/>
              <a:defRPr sz="1100">
                <a:solidFill>
                  <a:srgbClr val="888888"/>
                </a:solidFill>
              </a:defRPr>
            </a:lvl9pPr>
          </a:lstStyle>
          <a:p/>
        </p:txBody>
      </p:sp>
      <p:sp>
        <p:nvSpPr>
          <p:cNvPr id="114" name="Google Shape;114;p14"/>
          <p:cNvSpPr/>
          <p:nvPr/>
        </p:nvSpPr>
        <p:spPr>
          <a:xfrm>
            <a:off x="6516216" y="4299942"/>
            <a:ext cx="2160300" cy="513600"/>
          </a:xfrm>
          <a:prstGeom prst="rect">
            <a:avLst/>
          </a:prstGeom>
          <a:blipFill rotWithShape="1">
            <a:blip r:embed="rId2">
              <a:alphaModFix amt="90000"/>
            </a:blip>
            <a:stretch>
              <a:fillRect b="0" l="0" r="0" t="0"/>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15" name="Google Shape;115;p14"/>
          <p:cNvPicPr preferRelativeResize="0"/>
          <p:nvPr/>
        </p:nvPicPr>
        <p:blipFill rotWithShape="1">
          <a:blip r:embed="rId3">
            <a:alphaModFix/>
          </a:blip>
          <a:srcRect b="0" l="0" r="0" t="0"/>
          <a:stretch/>
        </p:blipFill>
        <p:spPr>
          <a:xfrm>
            <a:off x="359533" y="657351"/>
            <a:ext cx="2052226" cy="530320"/>
          </a:xfrm>
          <a:prstGeom prst="rect">
            <a:avLst/>
          </a:prstGeom>
          <a:noFill/>
          <a:ln>
            <a:noFill/>
          </a:ln>
        </p:spPr>
      </p:pic>
      <p:sp>
        <p:nvSpPr>
          <p:cNvPr id="116" name="Google Shape;116;p14"/>
          <p:cNvSpPr/>
          <p:nvPr/>
        </p:nvSpPr>
        <p:spPr>
          <a:xfrm>
            <a:off x="7650342" y="4813441"/>
            <a:ext cx="1404300" cy="330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 Blank">
  <p:cSld name="Cyan - Blank">
    <p:spTree>
      <p:nvGrpSpPr>
        <p:cNvPr id="117" name="Shape 117"/>
        <p:cNvGrpSpPr/>
        <p:nvPr/>
      </p:nvGrpSpPr>
      <p:grpSpPr>
        <a:xfrm>
          <a:off x="0" y="0"/>
          <a:ext cx="0" cy="0"/>
          <a:chOff x="0" y="0"/>
          <a:chExt cx="0" cy="0"/>
        </a:xfrm>
      </p:grpSpPr>
      <p:sp>
        <p:nvSpPr>
          <p:cNvPr id="118" name="Google Shape;118;p15"/>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ED037C"/>
              </a:buClr>
              <a:buSzPts val="1800"/>
              <a:buFont typeface="Arial"/>
              <a:buNone/>
              <a:defRPr>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15"/>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15"/>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15"/>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22" name="Google Shape;122;p15"/>
          <p:cNvSpPr txBox="1"/>
          <p:nvPr>
            <p:ph idx="1" type="subTitle"/>
          </p:nvPr>
        </p:nvSpPr>
        <p:spPr>
          <a:xfrm>
            <a:off x="251521" y="628651"/>
            <a:ext cx="7200900" cy="399900"/>
          </a:xfrm>
          <a:prstGeom prst="rect">
            <a:avLst/>
          </a:prstGeom>
          <a:noFill/>
          <a:ln>
            <a:noFill/>
          </a:ln>
        </p:spPr>
        <p:txBody>
          <a:bodyPr anchorCtr="0" anchor="t" bIns="34275" lIns="68575" spcFirstLastPara="1" rIns="68575" wrap="square" tIns="34275">
            <a:normAutofit/>
          </a:bodyPr>
          <a:lstStyle>
            <a:lvl1pPr lvl="0" algn="l">
              <a:spcBef>
                <a:spcPts val="300"/>
              </a:spcBef>
              <a:spcAft>
                <a:spcPts val="0"/>
              </a:spcAft>
              <a:buClr>
                <a:srgbClr val="A5A5A5"/>
              </a:buClr>
              <a:buSzPts val="1100"/>
              <a:buNone/>
              <a:defRPr b="0" sz="1400">
                <a:solidFill>
                  <a:srgbClr val="A5A5A5"/>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123" name="Google Shape;123;p15"/>
          <p:cNvSpPr txBox="1"/>
          <p:nvPr>
            <p:ph idx="2" type="body"/>
          </p:nvPr>
        </p:nvSpPr>
        <p:spPr>
          <a:xfrm>
            <a:off x="251520" y="1113588"/>
            <a:ext cx="8637600" cy="35643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Blank -  Logo Bottom Right">
  <p:cSld name="Cyan Blank -  Logo Bottom Right">
    <p:spTree>
      <p:nvGrpSpPr>
        <p:cNvPr id="124" name="Shape 124"/>
        <p:cNvGrpSpPr/>
        <p:nvPr/>
      </p:nvGrpSpPr>
      <p:grpSpPr>
        <a:xfrm>
          <a:off x="0" y="0"/>
          <a:ext cx="0" cy="0"/>
          <a:chOff x="0" y="0"/>
          <a:chExt cx="0" cy="0"/>
        </a:xfrm>
      </p:grpSpPr>
      <p:sp>
        <p:nvSpPr>
          <p:cNvPr id="125" name="Google Shape;125;p16"/>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00C2E2"/>
              </a:buClr>
              <a:buSzPts val="1800"/>
              <a:buFont typeface="Arial"/>
              <a:buNone/>
              <a:defRPr sz="1800">
                <a:solidFill>
                  <a:srgbClr val="00C2E2"/>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6" name="Google Shape;126;p16"/>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16"/>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16"/>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16"/>
          <p:cNvSpPr txBox="1"/>
          <p:nvPr>
            <p:ph idx="1" type="subTitle"/>
          </p:nvPr>
        </p:nvSpPr>
        <p:spPr>
          <a:xfrm>
            <a:off x="251521" y="628651"/>
            <a:ext cx="7200900" cy="399900"/>
          </a:xfrm>
          <a:prstGeom prst="rect">
            <a:avLst/>
          </a:prstGeom>
          <a:noFill/>
          <a:ln>
            <a:noFill/>
          </a:ln>
        </p:spPr>
        <p:txBody>
          <a:bodyPr anchorCtr="0" anchor="t" bIns="34275" lIns="68575" spcFirstLastPara="1" rIns="68575" wrap="square" tIns="34275">
            <a:normAutofit/>
          </a:bodyPr>
          <a:lstStyle>
            <a:lvl1pPr lvl="0" algn="l">
              <a:spcBef>
                <a:spcPts val="300"/>
              </a:spcBef>
              <a:spcAft>
                <a:spcPts val="0"/>
              </a:spcAft>
              <a:buClr>
                <a:srgbClr val="A5A5A5"/>
              </a:buClr>
              <a:buSzPts val="1100"/>
              <a:buNone/>
              <a:defRPr b="0" sz="1400">
                <a:solidFill>
                  <a:srgbClr val="A5A5A5"/>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130" name="Google Shape;130;p16"/>
          <p:cNvSpPr txBox="1"/>
          <p:nvPr>
            <p:ph idx="2" type="body"/>
          </p:nvPr>
        </p:nvSpPr>
        <p:spPr>
          <a:xfrm>
            <a:off x="251520" y="1113588"/>
            <a:ext cx="8637600" cy="35643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Title Bar -  Logo Top Right">
  <p:cSld name="Cyan Title Bar -  Logo Top Right">
    <p:spTree>
      <p:nvGrpSpPr>
        <p:cNvPr id="131" name="Shape 131"/>
        <p:cNvGrpSpPr/>
        <p:nvPr/>
      </p:nvGrpSpPr>
      <p:grpSpPr>
        <a:xfrm>
          <a:off x="0" y="0"/>
          <a:ext cx="0" cy="0"/>
          <a:chOff x="0" y="0"/>
          <a:chExt cx="0" cy="0"/>
        </a:xfrm>
      </p:grpSpPr>
      <p:sp>
        <p:nvSpPr>
          <p:cNvPr id="132" name="Google Shape;132;p17"/>
          <p:cNvSpPr/>
          <p:nvPr/>
        </p:nvSpPr>
        <p:spPr>
          <a:xfrm>
            <a:off x="0" y="628651"/>
            <a:ext cx="9144000" cy="399900"/>
          </a:xfrm>
          <a:prstGeom prst="rect">
            <a:avLst/>
          </a:prstGeom>
          <a:solidFill>
            <a:srgbClr val="00C2E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3" name="Google Shape;133;p17"/>
          <p:cNvSpPr txBox="1"/>
          <p:nvPr>
            <p:ph type="ctrTitle"/>
          </p:nvPr>
        </p:nvSpPr>
        <p:spPr>
          <a:xfrm>
            <a:off x="251521" y="205978"/>
            <a:ext cx="7200900" cy="4227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17"/>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7"/>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17"/>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37" name="Google Shape;137;p17"/>
          <p:cNvSpPr txBox="1"/>
          <p:nvPr>
            <p:ph idx="1" type="subTitle"/>
          </p:nvPr>
        </p:nvSpPr>
        <p:spPr>
          <a:xfrm>
            <a:off x="251521" y="627534"/>
            <a:ext cx="7200900" cy="3999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138" name="Google Shape;138;p17"/>
          <p:cNvSpPr txBox="1"/>
          <p:nvPr>
            <p:ph idx="2" type="body"/>
          </p:nvPr>
        </p:nvSpPr>
        <p:spPr>
          <a:xfrm>
            <a:off x="251520" y="1113588"/>
            <a:ext cx="8637600" cy="35643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pic>
        <p:nvPicPr>
          <p:cNvPr id="139" name="Google Shape;139;p17"/>
          <p:cNvPicPr preferRelativeResize="0"/>
          <p:nvPr/>
        </p:nvPicPr>
        <p:blipFill rotWithShape="1">
          <a:blip r:embed="rId2">
            <a:alphaModFix/>
          </a:blip>
          <a:srcRect b="0" l="0" r="0" t="0"/>
          <a:stretch/>
        </p:blipFill>
        <p:spPr>
          <a:xfrm>
            <a:off x="7719802" y="238815"/>
            <a:ext cx="1212273" cy="313265"/>
          </a:xfrm>
          <a:prstGeom prst="rect">
            <a:avLst/>
          </a:prstGeom>
          <a:solidFill>
            <a:schemeClr val="lt1"/>
          </a:solidFill>
          <a:ln>
            <a:noFill/>
          </a:ln>
        </p:spPr>
      </p:pic>
      <p:sp>
        <p:nvSpPr>
          <p:cNvPr id="140" name="Google Shape;140;p17"/>
          <p:cNvSpPr/>
          <p:nvPr/>
        </p:nvSpPr>
        <p:spPr>
          <a:xfrm>
            <a:off x="7719802" y="4785996"/>
            <a:ext cx="1212300" cy="270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Title Bar -Logo Bottom Right">
  <p:cSld name="Cyan Title Bar -Logo Bottom Right">
    <p:spTree>
      <p:nvGrpSpPr>
        <p:cNvPr id="141" name="Shape 141"/>
        <p:cNvGrpSpPr/>
        <p:nvPr/>
      </p:nvGrpSpPr>
      <p:grpSpPr>
        <a:xfrm>
          <a:off x="0" y="0"/>
          <a:ext cx="0" cy="0"/>
          <a:chOff x="0" y="0"/>
          <a:chExt cx="0" cy="0"/>
        </a:xfrm>
      </p:grpSpPr>
      <p:sp>
        <p:nvSpPr>
          <p:cNvPr id="142" name="Google Shape;142;p18"/>
          <p:cNvSpPr/>
          <p:nvPr/>
        </p:nvSpPr>
        <p:spPr>
          <a:xfrm>
            <a:off x="0" y="628651"/>
            <a:ext cx="9144000" cy="399900"/>
          </a:xfrm>
          <a:prstGeom prst="rect">
            <a:avLst/>
          </a:prstGeom>
          <a:solidFill>
            <a:srgbClr val="00C2E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43" name="Google Shape;143;p18"/>
          <p:cNvSpPr txBox="1"/>
          <p:nvPr>
            <p:ph type="ctrTitle"/>
          </p:nvPr>
        </p:nvSpPr>
        <p:spPr>
          <a:xfrm>
            <a:off x="251521" y="205978"/>
            <a:ext cx="7200900" cy="4227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18"/>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5" name="Google Shape;145;p18"/>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18"/>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47" name="Google Shape;147;p18"/>
          <p:cNvSpPr txBox="1"/>
          <p:nvPr>
            <p:ph idx="1" type="subTitle"/>
          </p:nvPr>
        </p:nvSpPr>
        <p:spPr>
          <a:xfrm>
            <a:off x="251521" y="627534"/>
            <a:ext cx="7200900" cy="3999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148" name="Google Shape;148;p18"/>
          <p:cNvSpPr txBox="1"/>
          <p:nvPr>
            <p:ph idx="2" type="body"/>
          </p:nvPr>
        </p:nvSpPr>
        <p:spPr>
          <a:xfrm>
            <a:off x="251520" y="1113588"/>
            <a:ext cx="8637600" cy="35643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Top Bar - Logo Bottom Right">
  <p:cSld name="Cyan Top Bar - Logo Bottom Right">
    <p:spTree>
      <p:nvGrpSpPr>
        <p:cNvPr id="149" name="Shape 149"/>
        <p:cNvGrpSpPr/>
        <p:nvPr/>
      </p:nvGrpSpPr>
      <p:grpSpPr>
        <a:xfrm>
          <a:off x="0" y="0"/>
          <a:ext cx="0" cy="0"/>
          <a:chOff x="0" y="0"/>
          <a:chExt cx="0" cy="0"/>
        </a:xfrm>
      </p:grpSpPr>
      <p:sp>
        <p:nvSpPr>
          <p:cNvPr id="150" name="Google Shape;150;p19"/>
          <p:cNvSpPr/>
          <p:nvPr/>
        </p:nvSpPr>
        <p:spPr>
          <a:xfrm>
            <a:off x="0" y="0"/>
            <a:ext cx="9144000" cy="379500"/>
          </a:xfrm>
          <a:prstGeom prst="rect">
            <a:avLst/>
          </a:prstGeom>
          <a:solidFill>
            <a:srgbClr val="00C2E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51" name="Google Shape;151;p19"/>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19"/>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19"/>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154" name="Google Shape;154;p19"/>
          <p:cNvSpPr txBox="1"/>
          <p:nvPr>
            <p:ph idx="1" type="subTitle"/>
          </p:nvPr>
        </p:nvSpPr>
        <p:spPr>
          <a:xfrm>
            <a:off x="251521" y="-20538"/>
            <a:ext cx="7200900" cy="3795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155" name="Google Shape;155;p19"/>
          <p:cNvSpPr txBox="1"/>
          <p:nvPr>
            <p:ph idx="2" type="body"/>
          </p:nvPr>
        </p:nvSpPr>
        <p:spPr>
          <a:xfrm>
            <a:off x="251521" y="465516"/>
            <a:ext cx="8712900" cy="44286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
        <p:nvSpPr>
          <p:cNvPr id="156" name="Google Shape;156;p19"/>
          <p:cNvSpPr txBox="1"/>
          <p:nvPr>
            <p:ph type="title"/>
          </p:nvPr>
        </p:nvSpPr>
        <p:spPr>
          <a:xfrm>
            <a:off x="251520" y="4471338"/>
            <a:ext cx="8784900" cy="4227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dk1"/>
              </a:buClr>
              <a:buSzPts val="900"/>
              <a:buFont typeface="Arial"/>
              <a:buNone/>
              <a:defRPr sz="900">
                <a:solidFill>
                  <a:schemeClr val="dk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Half Horizontal">
  <p:cSld name="Cyan Half Horizontal">
    <p:spTree>
      <p:nvGrpSpPr>
        <p:cNvPr id="157" name="Shape 157"/>
        <p:cNvGrpSpPr/>
        <p:nvPr/>
      </p:nvGrpSpPr>
      <p:grpSpPr>
        <a:xfrm>
          <a:off x="0" y="0"/>
          <a:ext cx="0" cy="0"/>
          <a:chOff x="0" y="0"/>
          <a:chExt cx="0" cy="0"/>
        </a:xfrm>
      </p:grpSpPr>
      <p:sp>
        <p:nvSpPr>
          <p:cNvPr id="158" name="Google Shape;158;p20"/>
          <p:cNvSpPr txBox="1"/>
          <p:nvPr>
            <p:ph idx="1" type="body"/>
          </p:nvPr>
        </p:nvSpPr>
        <p:spPr>
          <a:xfrm>
            <a:off x="0" y="0"/>
            <a:ext cx="9144000" cy="24096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
        <p:nvSpPr>
          <p:cNvPr id="159" name="Google Shape;159;p20"/>
          <p:cNvSpPr/>
          <p:nvPr/>
        </p:nvSpPr>
        <p:spPr>
          <a:xfrm>
            <a:off x="0" y="2409732"/>
            <a:ext cx="9144000" cy="2733900"/>
          </a:xfrm>
          <a:prstGeom prst="rect">
            <a:avLst/>
          </a:prstGeom>
          <a:solidFill>
            <a:srgbClr val="00C2E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0" name="Google Shape;160;p20"/>
          <p:cNvSpPr txBox="1"/>
          <p:nvPr>
            <p:ph type="ctrTitle"/>
          </p:nvPr>
        </p:nvSpPr>
        <p:spPr>
          <a:xfrm>
            <a:off x="251521" y="2787774"/>
            <a:ext cx="7200900" cy="4227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3800"/>
              <a:buFont typeface="Arial"/>
              <a:buNone/>
              <a:defRPr sz="3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1" name="Google Shape;161;p20"/>
          <p:cNvSpPr txBox="1"/>
          <p:nvPr>
            <p:ph idx="2" type="subTitle"/>
          </p:nvPr>
        </p:nvSpPr>
        <p:spPr>
          <a:xfrm>
            <a:off x="251521" y="3209329"/>
            <a:ext cx="7200900" cy="3999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itle Bar - Top Right">
  <p:cSld name="Pink Title Bar - Top Right">
    <p:spTree>
      <p:nvGrpSpPr>
        <p:cNvPr id="19" name="Shape 19"/>
        <p:cNvGrpSpPr/>
        <p:nvPr/>
      </p:nvGrpSpPr>
      <p:grpSpPr>
        <a:xfrm>
          <a:off x="0" y="0"/>
          <a:ext cx="0" cy="0"/>
          <a:chOff x="0" y="0"/>
          <a:chExt cx="0" cy="0"/>
        </a:xfrm>
      </p:grpSpPr>
      <p:sp>
        <p:nvSpPr>
          <p:cNvPr id="20" name="Google Shape;20;p3"/>
          <p:cNvSpPr/>
          <p:nvPr/>
        </p:nvSpPr>
        <p:spPr>
          <a:xfrm>
            <a:off x="0" y="628651"/>
            <a:ext cx="9144000" cy="399900"/>
          </a:xfrm>
          <a:prstGeom prst="rect">
            <a:avLst/>
          </a:prstGeom>
          <a:solidFill>
            <a:srgbClr val="ED03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 name="Google Shape;21;p3"/>
          <p:cNvSpPr txBox="1"/>
          <p:nvPr>
            <p:ph type="ctrTitle"/>
          </p:nvPr>
        </p:nvSpPr>
        <p:spPr>
          <a:xfrm>
            <a:off x="251521" y="205978"/>
            <a:ext cx="7200900" cy="4227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ED037C"/>
              </a:buClr>
              <a:buSzPts val="1800"/>
              <a:buFont typeface="Arial"/>
              <a:buNone/>
              <a:defRPr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 name="Google Shape;22;p3"/>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 name="Google Shape;23;p3"/>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3"/>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25" name="Google Shape;25;p3"/>
          <p:cNvSpPr txBox="1"/>
          <p:nvPr>
            <p:ph idx="1" type="subTitle"/>
          </p:nvPr>
        </p:nvSpPr>
        <p:spPr>
          <a:xfrm>
            <a:off x="251521" y="627534"/>
            <a:ext cx="7200900" cy="3999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26" name="Google Shape;26;p3"/>
          <p:cNvSpPr txBox="1"/>
          <p:nvPr>
            <p:ph idx="2" type="body"/>
          </p:nvPr>
        </p:nvSpPr>
        <p:spPr>
          <a:xfrm>
            <a:off x="251520" y="1113588"/>
            <a:ext cx="8637600" cy="35643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pic>
        <p:nvPicPr>
          <p:cNvPr id="27" name="Google Shape;27;p3"/>
          <p:cNvPicPr preferRelativeResize="0"/>
          <p:nvPr/>
        </p:nvPicPr>
        <p:blipFill rotWithShape="1">
          <a:blip r:embed="rId2">
            <a:alphaModFix/>
          </a:blip>
          <a:srcRect b="0" l="0" r="0" t="0"/>
          <a:stretch/>
        </p:blipFill>
        <p:spPr>
          <a:xfrm>
            <a:off x="7719802" y="238815"/>
            <a:ext cx="1212273" cy="31326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Half Vertical">
  <p:cSld name="Cyan Half Vertical">
    <p:spTree>
      <p:nvGrpSpPr>
        <p:cNvPr id="162" name="Shape 162"/>
        <p:cNvGrpSpPr/>
        <p:nvPr/>
      </p:nvGrpSpPr>
      <p:grpSpPr>
        <a:xfrm>
          <a:off x="0" y="0"/>
          <a:ext cx="0" cy="0"/>
          <a:chOff x="0" y="0"/>
          <a:chExt cx="0" cy="0"/>
        </a:xfrm>
      </p:grpSpPr>
      <p:sp>
        <p:nvSpPr>
          <p:cNvPr id="163" name="Google Shape;163;p21"/>
          <p:cNvSpPr/>
          <p:nvPr/>
        </p:nvSpPr>
        <p:spPr>
          <a:xfrm>
            <a:off x="7650342" y="4785996"/>
            <a:ext cx="1242000" cy="357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4" name="Google Shape;164;p21"/>
          <p:cNvSpPr txBox="1"/>
          <p:nvPr>
            <p:ph idx="1" type="body"/>
          </p:nvPr>
        </p:nvSpPr>
        <p:spPr>
          <a:xfrm>
            <a:off x="4572000" y="0"/>
            <a:ext cx="4572000" cy="51435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
        <p:nvSpPr>
          <p:cNvPr id="165" name="Google Shape;165;p21"/>
          <p:cNvSpPr/>
          <p:nvPr/>
        </p:nvSpPr>
        <p:spPr>
          <a:xfrm>
            <a:off x="0" y="0"/>
            <a:ext cx="4572000" cy="5143500"/>
          </a:xfrm>
          <a:prstGeom prst="rect">
            <a:avLst/>
          </a:prstGeom>
          <a:solidFill>
            <a:srgbClr val="00C2E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6" name="Google Shape;166;p21"/>
          <p:cNvSpPr txBox="1"/>
          <p:nvPr>
            <p:ph type="ctrTitle"/>
          </p:nvPr>
        </p:nvSpPr>
        <p:spPr>
          <a:xfrm>
            <a:off x="251521" y="843558"/>
            <a:ext cx="3942300" cy="4227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3800"/>
              <a:buFont typeface="Arial"/>
              <a:buNone/>
              <a:defRPr sz="3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21"/>
          <p:cNvSpPr txBox="1"/>
          <p:nvPr>
            <p:ph idx="2" type="subTitle"/>
          </p:nvPr>
        </p:nvSpPr>
        <p:spPr>
          <a:xfrm>
            <a:off x="251521" y="1383618"/>
            <a:ext cx="3942300" cy="3999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sp>
        <p:nvSpPr>
          <p:cNvPr id="169" name="Google Shape;169;p22"/>
          <p:cNvSpPr txBox="1"/>
          <p:nvPr>
            <p:ph type="ctrTitle"/>
          </p:nvPr>
        </p:nvSpPr>
        <p:spPr>
          <a:xfrm>
            <a:off x="311708" y="744575"/>
            <a:ext cx="8520600" cy="2052600"/>
          </a:xfrm>
          <a:prstGeom prst="rect">
            <a:avLst/>
          </a:prstGeom>
        </p:spPr>
        <p:txBody>
          <a:bodyPr anchorCtr="0" anchor="b" bIns="34275" lIns="68575" spcFirstLastPara="1" rIns="68575" wrap="square" tIns="342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0" name="Google Shape;170;p22"/>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200"/>
              </a:spcBef>
              <a:spcAft>
                <a:spcPts val="0"/>
              </a:spcAft>
              <a:buSzPts val="2800"/>
              <a:buNone/>
              <a:defRPr sz="2800"/>
            </a:lvl1pPr>
            <a:lvl2pPr lvl="1" rtl="0" algn="ctr">
              <a:lnSpc>
                <a:spcPct val="100000"/>
              </a:lnSpc>
              <a:spcBef>
                <a:spcPts val="200"/>
              </a:spcBef>
              <a:spcAft>
                <a:spcPts val="0"/>
              </a:spcAft>
              <a:buSzPts val="2800"/>
              <a:buNone/>
              <a:defRPr sz="2800"/>
            </a:lvl2pPr>
            <a:lvl3pPr lvl="2" rtl="0" algn="ctr">
              <a:lnSpc>
                <a:spcPct val="100000"/>
              </a:lnSpc>
              <a:spcBef>
                <a:spcPts val="200"/>
              </a:spcBef>
              <a:spcAft>
                <a:spcPts val="0"/>
              </a:spcAft>
              <a:buSzPts val="2800"/>
              <a:buNone/>
              <a:defRPr sz="2800"/>
            </a:lvl3pPr>
            <a:lvl4pPr lvl="3" rtl="0" algn="ctr">
              <a:lnSpc>
                <a:spcPct val="100000"/>
              </a:lnSpc>
              <a:spcBef>
                <a:spcPts val="200"/>
              </a:spcBef>
              <a:spcAft>
                <a:spcPts val="0"/>
              </a:spcAft>
              <a:buSzPts val="2800"/>
              <a:buNone/>
              <a:defRPr sz="2800"/>
            </a:lvl4pPr>
            <a:lvl5pPr lvl="4" rtl="0" algn="ctr">
              <a:lnSpc>
                <a:spcPct val="100000"/>
              </a:lnSpc>
              <a:spcBef>
                <a:spcPts val="200"/>
              </a:spcBef>
              <a:spcAft>
                <a:spcPts val="0"/>
              </a:spcAft>
              <a:buSzPts val="2800"/>
              <a:buNone/>
              <a:defRPr sz="2800"/>
            </a:lvl5pPr>
            <a:lvl6pPr lvl="5" rtl="0" algn="ctr">
              <a:lnSpc>
                <a:spcPct val="100000"/>
              </a:lnSpc>
              <a:spcBef>
                <a:spcPts val="200"/>
              </a:spcBef>
              <a:spcAft>
                <a:spcPts val="0"/>
              </a:spcAft>
              <a:buSzPts val="2800"/>
              <a:buNone/>
              <a:defRPr sz="2800"/>
            </a:lvl6pPr>
            <a:lvl7pPr lvl="6" rtl="0" algn="ctr">
              <a:lnSpc>
                <a:spcPct val="100000"/>
              </a:lnSpc>
              <a:spcBef>
                <a:spcPts val="200"/>
              </a:spcBef>
              <a:spcAft>
                <a:spcPts val="0"/>
              </a:spcAft>
              <a:buSzPts val="2800"/>
              <a:buNone/>
              <a:defRPr sz="2800"/>
            </a:lvl7pPr>
            <a:lvl8pPr lvl="7" rtl="0" algn="ctr">
              <a:lnSpc>
                <a:spcPct val="100000"/>
              </a:lnSpc>
              <a:spcBef>
                <a:spcPts val="200"/>
              </a:spcBef>
              <a:spcAft>
                <a:spcPts val="0"/>
              </a:spcAft>
              <a:buSzPts val="2800"/>
              <a:buNone/>
              <a:defRPr sz="2800"/>
            </a:lvl8pPr>
            <a:lvl9pPr lvl="8" rtl="0" algn="ctr">
              <a:lnSpc>
                <a:spcPct val="100000"/>
              </a:lnSpc>
              <a:spcBef>
                <a:spcPts val="200"/>
              </a:spcBef>
              <a:spcAft>
                <a:spcPts val="0"/>
              </a:spcAft>
              <a:buSzPts val="2800"/>
              <a:buNone/>
              <a:defRPr sz="2800"/>
            </a:lvl9pPr>
          </a:lstStyle>
          <a:p/>
        </p:txBody>
      </p:sp>
      <p:sp>
        <p:nvSpPr>
          <p:cNvPr id="171" name="Google Shape;171;p22"/>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itle Bar - Logo Bottom Right">
  <p:cSld name="Pink Title Bar - Logo Bottom Right">
    <p:spTree>
      <p:nvGrpSpPr>
        <p:cNvPr id="28" name="Shape 28"/>
        <p:cNvGrpSpPr/>
        <p:nvPr/>
      </p:nvGrpSpPr>
      <p:grpSpPr>
        <a:xfrm>
          <a:off x="0" y="0"/>
          <a:ext cx="0" cy="0"/>
          <a:chOff x="0" y="0"/>
          <a:chExt cx="0" cy="0"/>
        </a:xfrm>
      </p:grpSpPr>
      <p:sp>
        <p:nvSpPr>
          <p:cNvPr id="29" name="Google Shape;29;p4"/>
          <p:cNvSpPr/>
          <p:nvPr/>
        </p:nvSpPr>
        <p:spPr>
          <a:xfrm>
            <a:off x="0" y="628651"/>
            <a:ext cx="9144000" cy="399900"/>
          </a:xfrm>
          <a:prstGeom prst="rect">
            <a:avLst/>
          </a:prstGeom>
          <a:solidFill>
            <a:srgbClr val="ED03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0" name="Google Shape;30;p4"/>
          <p:cNvSpPr txBox="1"/>
          <p:nvPr>
            <p:ph type="ctrTitle"/>
          </p:nvPr>
        </p:nvSpPr>
        <p:spPr>
          <a:xfrm>
            <a:off x="251521" y="205978"/>
            <a:ext cx="7200900" cy="422700"/>
          </a:xfrm>
          <a:prstGeom prst="rect">
            <a:avLst/>
          </a:prstGeom>
          <a:noFill/>
          <a:ln>
            <a:noFill/>
          </a:ln>
        </p:spPr>
        <p:txBody>
          <a:bodyPr anchorCtr="0" anchor="ctr" bIns="34275" lIns="68575" spcFirstLastPara="1" rIns="68575" wrap="square" tIns="34275">
            <a:normAutofit/>
          </a:bodyPr>
          <a:lstStyle>
            <a:lvl1pPr lvl="0" algn="l">
              <a:spcBef>
                <a:spcPts val="0"/>
              </a:spcBef>
              <a:spcAft>
                <a:spcPts val="0"/>
              </a:spcAft>
              <a:buClr>
                <a:srgbClr val="ED037C"/>
              </a:buClr>
              <a:buSzPts val="1800"/>
              <a:buFont typeface="Arial"/>
              <a:buNone/>
              <a:defRPr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4"/>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4"/>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 name="Google Shape;33;p4"/>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txBox="1"/>
          <p:nvPr>
            <p:ph idx="1" type="subTitle"/>
          </p:nvPr>
        </p:nvSpPr>
        <p:spPr>
          <a:xfrm>
            <a:off x="251521" y="627534"/>
            <a:ext cx="7200900" cy="3999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35" name="Google Shape;35;p4"/>
          <p:cNvSpPr txBox="1"/>
          <p:nvPr>
            <p:ph idx="2" type="body"/>
          </p:nvPr>
        </p:nvSpPr>
        <p:spPr>
          <a:xfrm>
            <a:off x="251520" y="1113588"/>
            <a:ext cx="8637600" cy="35643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pic>
        <p:nvPicPr>
          <p:cNvPr id="36" name="Google Shape;36;p4"/>
          <p:cNvPicPr preferRelativeResize="0"/>
          <p:nvPr/>
        </p:nvPicPr>
        <p:blipFill rotWithShape="1">
          <a:blip r:embed="rId2">
            <a:alphaModFix/>
          </a:blip>
          <a:srcRect b="0" l="0" r="0" t="0"/>
          <a:stretch/>
        </p:blipFill>
        <p:spPr>
          <a:xfrm>
            <a:off x="7719802" y="4818387"/>
            <a:ext cx="1212273" cy="3132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Half Horizontal">
  <p:cSld name="Pink Half Horizontal">
    <p:spTree>
      <p:nvGrpSpPr>
        <p:cNvPr id="37" name="Shape 37"/>
        <p:cNvGrpSpPr/>
        <p:nvPr/>
      </p:nvGrpSpPr>
      <p:grpSpPr>
        <a:xfrm>
          <a:off x="0" y="0"/>
          <a:ext cx="0" cy="0"/>
          <a:chOff x="0" y="0"/>
          <a:chExt cx="0" cy="0"/>
        </a:xfrm>
      </p:grpSpPr>
      <p:sp>
        <p:nvSpPr>
          <p:cNvPr id="38" name="Google Shape;38;p5"/>
          <p:cNvSpPr txBox="1"/>
          <p:nvPr>
            <p:ph idx="1" type="body"/>
          </p:nvPr>
        </p:nvSpPr>
        <p:spPr>
          <a:xfrm>
            <a:off x="0" y="0"/>
            <a:ext cx="9144000" cy="24096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
        <p:nvSpPr>
          <p:cNvPr id="39" name="Google Shape;39;p5"/>
          <p:cNvSpPr/>
          <p:nvPr/>
        </p:nvSpPr>
        <p:spPr>
          <a:xfrm>
            <a:off x="0" y="2409732"/>
            <a:ext cx="9144000" cy="2733900"/>
          </a:xfrm>
          <a:prstGeom prst="rect">
            <a:avLst/>
          </a:prstGeom>
          <a:solidFill>
            <a:srgbClr val="ED03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 name="Google Shape;40;p5"/>
          <p:cNvSpPr txBox="1"/>
          <p:nvPr>
            <p:ph type="ctrTitle"/>
          </p:nvPr>
        </p:nvSpPr>
        <p:spPr>
          <a:xfrm>
            <a:off x="251521" y="2787774"/>
            <a:ext cx="7200900" cy="4227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3800"/>
              <a:buFont typeface="Arial"/>
              <a:buNone/>
              <a:defRPr sz="3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 name="Google Shape;41;p5"/>
          <p:cNvSpPr txBox="1"/>
          <p:nvPr>
            <p:ph idx="2" type="subTitle"/>
          </p:nvPr>
        </p:nvSpPr>
        <p:spPr>
          <a:xfrm>
            <a:off x="251521" y="3209329"/>
            <a:ext cx="7200900" cy="3999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Half Vertical">
  <p:cSld name="Pink Half Vertical">
    <p:spTree>
      <p:nvGrpSpPr>
        <p:cNvPr id="42" name="Shape 42"/>
        <p:cNvGrpSpPr/>
        <p:nvPr/>
      </p:nvGrpSpPr>
      <p:grpSpPr>
        <a:xfrm>
          <a:off x="0" y="0"/>
          <a:ext cx="0" cy="0"/>
          <a:chOff x="0" y="0"/>
          <a:chExt cx="0" cy="0"/>
        </a:xfrm>
      </p:grpSpPr>
      <p:sp>
        <p:nvSpPr>
          <p:cNvPr id="43" name="Google Shape;43;p6"/>
          <p:cNvSpPr txBox="1"/>
          <p:nvPr>
            <p:ph idx="1" type="body"/>
          </p:nvPr>
        </p:nvSpPr>
        <p:spPr>
          <a:xfrm>
            <a:off x="4572000" y="0"/>
            <a:ext cx="4572000" cy="51435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
        <p:nvSpPr>
          <p:cNvPr id="44" name="Google Shape;44;p6"/>
          <p:cNvSpPr/>
          <p:nvPr/>
        </p:nvSpPr>
        <p:spPr>
          <a:xfrm>
            <a:off x="0" y="0"/>
            <a:ext cx="4572000" cy="5143500"/>
          </a:xfrm>
          <a:prstGeom prst="rect">
            <a:avLst/>
          </a:prstGeom>
          <a:solidFill>
            <a:srgbClr val="ED03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5" name="Google Shape;45;p6"/>
          <p:cNvSpPr txBox="1"/>
          <p:nvPr>
            <p:ph type="ctrTitle"/>
          </p:nvPr>
        </p:nvSpPr>
        <p:spPr>
          <a:xfrm>
            <a:off x="251521" y="843558"/>
            <a:ext cx="3942300" cy="4227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1"/>
              </a:buClr>
              <a:buSzPts val="3800"/>
              <a:buFont typeface="Arial"/>
              <a:buNone/>
              <a:defRPr sz="38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 name="Google Shape;46;p6"/>
          <p:cNvSpPr txBox="1"/>
          <p:nvPr>
            <p:ph idx="2" type="subTitle"/>
          </p:nvPr>
        </p:nvSpPr>
        <p:spPr>
          <a:xfrm>
            <a:off x="251521" y="1383618"/>
            <a:ext cx="3942300" cy="3999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Basic - Logo Bottom Right">
  <p:cSld name="Pink Basic - Logo Bottom Right">
    <p:spTree>
      <p:nvGrpSpPr>
        <p:cNvPr id="47" name="Shape 47"/>
        <p:cNvGrpSpPr/>
        <p:nvPr/>
      </p:nvGrpSpPr>
      <p:grpSpPr>
        <a:xfrm>
          <a:off x="0" y="0"/>
          <a:ext cx="0" cy="0"/>
          <a:chOff x="0" y="0"/>
          <a:chExt cx="0" cy="0"/>
        </a:xfrm>
      </p:grpSpPr>
      <p:sp>
        <p:nvSpPr>
          <p:cNvPr id="48" name="Google Shape;48;p7"/>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ED037C"/>
              </a:buClr>
              <a:buSzPts val="1800"/>
              <a:buFont typeface="Arial"/>
              <a:buNone/>
              <a:defRPr sz="1800">
                <a:solidFill>
                  <a:srgbClr val="ED037C"/>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 name="Google Shape;49;p7"/>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7"/>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7"/>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7"/>
          <p:cNvSpPr txBox="1"/>
          <p:nvPr>
            <p:ph idx="1" type="subTitle"/>
          </p:nvPr>
        </p:nvSpPr>
        <p:spPr>
          <a:xfrm>
            <a:off x="251521" y="628651"/>
            <a:ext cx="7200900" cy="399900"/>
          </a:xfrm>
          <a:prstGeom prst="rect">
            <a:avLst/>
          </a:prstGeom>
          <a:noFill/>
          <a:ln>
            <a:noFill/>
          </a:ln>
        </p:spPr>
        <p:txBody>
          <a:bodyPr anchorCtr="0" anchor="t" bIns="34275" lIns="68575" spcFirstLastPara="1" rIns="68575" wrap="square" tIns="34275">
            <a:normAutofit/>
          </a:bodyPr>
          <a:lstStyle>
            <a:lvl1pPr lvl="0" algn="l">
              <a:spcBef>
                <a:spcPts val="300"/>
              </a:spcBef>
              <a:spcAft>
                <a:spcPts val="0"/>
              </a:spcAft>
              <a:buClr>
                <a:srgbClr val="A5A5A5"/>
              </a:buClr>
              <a:buSzPts val="1100"/>
              <a:buNone/>
              <a:defRPr b="0" sz="1400">
                <a:solidFill>
                  <a:srgbClr val="A5A5A5"/>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53" name="Google Shape;53;p7"/>
          <p:cNvSpPr txBox="1"/>
          <p:nvPr>
            <p:ph idx="2" type="body"/>
          </p:nvPr>
        </p:nvSpPr>
        <p:spPr>
          <a:xfrm>
            <a:off x="251520" y="1113588"/>
            <a:ext cx="8637600" cy="35643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pic>
        <p:nvPicPr>
          <p:cNvPr id="54" name="Google Shape;54;p7"/>
          <p:cNvPicPr preferRelativeResize="0"/>
          <p:nvPr/>
        </p:nvPicPr>
        <p:blipFill rotWithShape="1">
          <a:blip r:embed="rId2">
            <a:alphaModFix/>
          </a:blip>
          <a:srcRect b="0" l="0" r="0" t="0"/>
          <a:stretch/>
        </p:blipFill>
        <p:spPr>
          <a:xfrm>
            <a:off x="7719802" y="4818387"/>
            <a:ext cx="1212273" cy="31326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op Bar - Logo Bottom Right">
  <p:cSld name="Pink Top Bar - Logo Bottom Right">
    <p:spTree>
      <p:nvGrpSpPr>
        <p:cNvPr id="55" name="Shape 55"/>
        <p:cNvGrpSpPr/>
        <p:nvPr/>
      </p:nvGrpSpPr>
      <p:grpSpPr>
        <a:xfrm>
          <a:off x="0" y="0"/>
          <a:ext cx="0" cy="0"/>
          <a:chOff x="0" y="0"/>
          <a:chExt cx="0" cy="0"/>
        </a:xfrm>
      </p:grpSpPr>
      <p:sp>
        <p:nvSpPr>
          <p:cNvPr id="56" name="Google Shape;56;p8"/>
          <p:cNvSpPr/>
          <p:nvPr/>
        </p:nvSpPr>
        <p:spPr>
          <a:xfrm>
            <a:off x="0" y="0"/>
            <a:ext cx="9144000" cy="379500"/>
          </a:xfrm>
          <a:prstGeom prst="rect">
            <a:avLst/>
          </a:prstGeom>
          <a:solidFill>
            <a:srgbClr val="ED037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7" name="Google Shape;57;p8"/>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8"/>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8"/>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rgbClr val="888888"/>
                </a:solidFill>
                <a:latin typeface="Arial"/>
                <a:ea typeface="Arial"/>
                <a:cs typeface="Arial"/>
                <a:sym typeface="Arial"/>
              </a:defRPr>
            </a:lvl1pPr>
            <a:lvl2pPr indent="0" lvl="1" marL="0" algn="ctr">
              <a:spcBef>
                <a:spcPts val="0"/>
              </a:spcBef>
              <a:buNone/>
              <a:defRPr sz="700">
                <a:solidFill>
                  <a:srgbClr val="888888"/>
                </a:solidFill>
                <a:latin typeface="Arial"/>
                <a:ea typeface="Arial"/>
                <a:cs typeface="Arial"/>
                <a:sym typeface="Arial"/>
              </a:defRPr>
            </a:lvl2pPr>
            <a:lvl3pPr indent="0" lvl="2" marL="0" algn="ctr">
              <a:spcBef>
                <a:spcPts val="0"/>
              </a:spcBef>
              <a:buNone/>
              <a:defRPr sz="700">
                <a:solidFill>
                  <a:srgbClr val="888888"/>
                </a:solidFill>
                <a:latin typeface="Arial"/>
                <a:ea typeface="Arial"/>
                <a:cs typeface="Arial"/>
                <a:sym typeface="Arial"/>
              </a:defRPr>
            </a:lvl3pPr>
            <a:lvl4pPr indent="0" lvl="3" marL="0" algn="ctr">
              <a:spcBef>
                <a:spcPts val="0"/>
              </a:spcBef>
              <a:buNone/>
              <a:defRPr sz="700">
                <a:solidFill>
                  <a:srgbClr val="888888"/>
                </a:solidFill>
                <a:latin typeface="Arial"/>
                <a:ea typeface="Arial"/>
                <a:cs typeface="Arial"/>
                <a:sym typeface="Arial"/>
              </a:defRPr>
            </a:lvl4pPr>
            <a:lvl5pPr indent="0" lvl="4" marL="0" algn="ctr">
              <a:spcBef>
                <a:spcPts val="0"/>
              </a:spcBef>
              <a:buNone/>
              <a:defRPr sz="700">
                <a:solidFill>
                  <a:srgbClr val="888888"/>
                </a:solidFill>
                <a:latin typeface="Arial"/>
                <a:ea typeface="Arial"/>
                <a:cs typeface="Arial"/>
                <a:sym typeface="Arial"/>
              </a:defRPr>
            </a:lvl5pPr>
            <a:lvl6pPr indent="0" lvl="5" marL="0" algn="ctr">
              <a:spcBef>
                <a:spcPts val="0"/>
              </a:spcBef>
              <a:buNone/>
              <a:defRPr sz="700">
                <a:solidFill>
                  <a:srgbClr val="888888"/>
                </a:solidFill>
                <a:latin typeface="Arial"/>
                <a:ea typeface="Arial"/>
                <a:cs typeface="Arial"/>
                <a:sym typeface="Arial"/>
              </a:defRPr>
            </a:lvl6pPr>
            <a:lvl7pPr indent="0" lvl="6" marL="0" algn="ctr">
              <a:spcBef>
                <a:spcPts val="0"/>
              </a:spcBef>
              <a:buNone/>
              <a:defRPr sz="700">
                <a:solidFill>
                  <a:srgbClr val="888888"/>
                </a:solidFill>
                <a:latin typeface="Arial"/>
                <a:ea typeface="Arial"/>
                <a:cs typeface="Arial"/>
                <a:sym typeface="Arial"/>
              </a:defRPr>
            </a:lvl7pPr>
            <a:lvl8pPr indent="0" lvl="7" marL="0" algn="ctr">
              <a:spcBef>
                <a:spcPts val="0"/>
              </a:spcBef>
              <a:buNone/>
              <a:defRPr sz="700">
                <a:solidFill>
                  <a:srgbClr val="888888"/>
                </a:solidFill>
                <a:latin typeface="Arial"/>
                <a:ea typeface="Arial"/>
                <a:cs typeface="Arial"/>
                <a:sym typeface="Arial"/>
              </a:defRPr>
            </a:lvl8pPr>
            <a:lvl9pPr indent="0" lvl="8" mar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60" name="Google Shape;60;p8"/>
          <p:cNvSpPr txBox="1"/>
          <p:nvPr>
            <p:ph idx="1" type="subTitle"/>
          </p:nvPr>
        </p:nvSpPr>
        <p:spPr>
          <a:xfrm>
            <a:off x="251521" y="-20538"/>
            <a:ext cx="7200900" cy="379500"/>
          </a:xfrm>
          <a:prstGeom prst="rect">
            <a:avLst/>
          </a:prstGeom>
          <a:noFill/>
          <a:ln>
            <a:noFill/>
          </a:ln>
        </p:spPr>
        <p:txBody>
          <a:bodyPr anchorCtr="0" anchor="ctr" bIns="34275" lIns="68575" spcFirstLastPara="1" rIns="68575" wrap="square" tIns="34275">
            <a:normAutofit/>
          </a:bodyPr>
          <a:lstStyle>
            <a:lvl1pPr lvl="0" algn="l">
              <a:spcBef>
                <a:spcPts val="300"/>
              </a:spcBef>
              <a:spcAft>
                <a:spcPts val="0"/>
              </a:spcAft>
              <a:buClr>
                <a:schemeClr val="lt1"/>
              </a:buClr>
              <a:buSzPts val="1100"/>
              <a:buNone/>
              <a:defRPr b="1" sz="1400">
                <a:solidFill>
                  <a:schemeClr val="lt1"/>
                </a:solidFill>
                <a:latin typeface="Arial"/>
                <a:ea typeface="Arial"/>
                <a:cs typeface="Arial"/>
                <a:sym typeface="Arial"/>
              </a:defRPr>
            </a:lvl1pPr>
            <a:lvl2pPr lvl="1" algn="ctr">
              <a:spcBef>
                <a:spcPts val="500"/>
              </a:spcBef>
              <a:spcAft>
                <a:spcPts val="0"/>
              </a:spcAft>
              <a:buClr>
                <a:srgbClr val="888888"/>
              </a:buClr>
              <a:buSzPts val="800"/>
              <a:buNone/>
              <a:defRPr>
                <a:solidFill>
                  <a:srgbClr val="888888"/>
                </a:solidFill>
              </a:defRPr>
            </a:lvl2pPr>
            <a:lvl3pPr lvl="2" algn="ctr">
              <a:spcBef>
                <a:spcPts val="500"/>
              </a:spcBef>
              <a:spcAft>
                <a:spcPts val="0"/>
              </a:spcAft>
              <a:buClr>
                <a:srgbClr val="888888"/>
              </a:buClr>
              <a:buSzPts val="800"/>
              <a:buNone/>
              <a:defRPr>
                <a:solidFill>
                  <a:srgbClr val="888888"/>
                </a:solidFill>
              </a:defRPr>
            </a:lvl3pPr>
            <a:lvl4pPr lvl="3" algn="ctr">
              <a:spcBef>
                <a:spcPts val="500"/>
              </a:spcBef>
              <a:spcAft>
                <a:spcPts val="0"/>
              </a:spcAft>
              <a:buClr>
                <a:srgbClr val="888888"/>
              </a:buClr>
              <a:buSzPts val="800"/>
              <a:buNone/>
              <a:defRPr>
                <a:solidFill>
                  <a:srgbClr val="888888"/>
                </a:solidFill>
              </a:defRPr>
            </a:lvl4pPr>
            <a:lvl5pPr lvl="4" algn="ctr">
              <a:spcBef>
                <a:spcPts val="500"/>
              </a:spcBef>
              <a:spcAft>
                <a:spcPts val="0"/>
              </a:spcAft>
              <a:buClr>
                <a:srgbClr val="888888"/>
              </a:buClr>
              <a:buSzPts val="800"/>
              <a:buNone/>
              <a:defRPr>
                <a:solidFill>
                  <a:srgbClr val="888888"/>
                </a:solidFill>
              </a:defRPr>
            </a:lvl5pPr>
            <a:lvl6pPr lvl="5" algn="ctr">
              <a:spcBef>
                <a:spcPts val="500"/>
              </a:spcBef>
              <a:spcAft>
                <a:spcPts val="0"/>
              </a:spcAft>
              <a:buClr>
                <a:srgbClr val="888888"/>
              </a:buClr>
              <a:buSzPts val="800"/>
              <a:buNone/>
              <a:defRPr>
                <a:solidFill>
                  <a:srgbClr val="888888"/>
                </a:solidFill>
              </a:defRPr>
            </a:lvl6pPr>
            <a:lvl7pPr lvl="6" algn="ctr">
              <a:spcBef>
                <a:spcPts val="500"/>
              </a:spcBef>
              <a:spcAft>
                <a:spcPts val="0"/>
              </a:spcAft>
              <a:buClr>
                <a:srgbClr val="888888"/>
              </a:buClr>
              <a:buSzPts val="800"/>
              <a:buNone/>
              <a:defRPr>
                <a:solidFill>
                  <a:srgbClr val="888888"/>
                </a:solidFill>
              </a:defRPr>
            </a:lvl7pPr>
            <a:lvl8pPr lvl="7" algn="ctr">
              <a:spcBef>
                <a:spcPts val="500"/>
              </a:spcBef>
              <a:spcAft>
                <a:spcPts val="0"/>
              </a:spcAft>
              <a:buClr>
                <a:srgbClr val="888888"/>
              </a:buClr>
              <a:buSzPts val="800"/>
              <a:buNone/>
              <a:defRPr>
                <a:solidFill>
                  <a:srgbClr val="888888"/>
                </a:solidFill>
              </a:defRPr>
            </a:lvl8pPr>
            <a:lvl9pPr lvl="8" algn="ctr">
              <a:spcBef>
                <a:spcPts val="500"/>
              </a:spcBef>
              <a:spcAft>
                <a:spcPts val="500"/>
              </a:spcAft>
              <a:buClr>
                <a:srgbClr val="888888"/>
              </a:buClr>
              <a:buSzPts val="800"/>
              <a:buNone/>
              <a:defRPr>
                <a:solidFill>
                  <a:srgbClr val="888888"/>
                </a:solidFill>
              </a:defRPr>
            </a:lvl9pPr>
          </a:lstStyle>
          <a:p/>
        </p:txBody>
      </p:sp>
      <p:sp>
        <p:nvSpPr>
          <p:cNvPr id="61" name="Google Shape;61;p8"/>
          <p:cNvSpPr txBox="1"/>
          <p:nvPr>
            <p:ph idx="2" type="body"/>
          </p:nvPr>
        </p:nvSpPr>
        <p:spPr>
          <a:xfrm>
            <a:off x="251521" y="465516"/>
            <a:ext cx="8712900" cy="4428600"/>
          </a:xfrm>
          <a:prstGeom prst="rect">
            <a:avLst/>
          </a:prstGeom>
          <a:noFill/>
          <a:ln>
            <a:noFill/>
          </a:ln>
        </p:spPr>
        <p:txBody>
          <a:bodyPr anchorCtr="0" anchor="t" bIns="34275" lIns="68575" spcFirstLastPara="1" rIns="68575" wrap="square" tIns="34275">
            <a:noAutofit/>
          </a:bodyPr>
          <a:lstStyle>
            <a:lvl1pPr indent="-285750" lvl="0" marL="457200" algn="l">
              <a:spcBef>
                <a:spcPts val="200"/>
              </a:spcBef>
              <a:spcAft>
                <a:spcPts val="0"/>
              </a:spcAft>
              <a:buClr>
                <a:srgbClr val="262626"/>
              </a:buClr>
              <a:buSzPts val="900"/>
              <a:buChar char="•"/>
              <a:defRPr>
                <a:latin typeface="Arial"/>
                <a:ea typeface="Arial"/>
                <a:cs typeface="Arial"/>
                <a:sym typeface="Arial"/>
              </a:defRPr>
            </a:lvl1pPr>
            <a:lvl2pPr indent="-298450" lvl="1" marL="914400" algn="l">
              <a:spcBef>
                <a:spcPts val="500"/>
              </a:spcBef>
              <a:spcAft>
                <a:spcPts val="0"/>
              </a:spcAft>
              <a:buClr>
                <a:srgbClr val="262626"/>
              </a:buClr>
              <a:buSzPts val="1100"/>
              <a:buChar char="•"/>
              <a:defRPr/>
            </a:lvl2pPr>
            <a:lvl3pPr indent="-298450" lvl="2" marL="1371600" algn="l">
              <a:spcBef>
                <a:spcPts val="500"/>
              </a:spcBef>
              <a:spcAft>
                <a:spcPts val="0"/>
              </a:spcAft>
              <a:buClr>
                <a:srgbClr val="262626"/>
              </a:buClr>
              <a:buSzPts val="1100"/>
              <a:buChar char="•"/>
              <a:defRPr/>
            </a:lvl3pPr>
            <a:lvl4pPr indent="-298450" lvl="3" marL="1828800" algn="l">
              <a:spcBef>
                <a:spcPts val="500"/>
              </a:spcBef>
              <a:spcAft>
                <a:spcPts val="0"/>
              </a:spcAft>
              <a:buClr>
                <a:srgbClr val="262626"/>
              </a:buClr>
              <a:buSzPts val="1100"/>
              <a:buChar char="•"/>
              <a:defRPr/>
            </a:lvl4pPr>
            <a:lvl5pPr indent="-298450" lvl="4" marL="2286000" algn="l">
              <a:spcBef>
                <a:spcPts val="500"/>
              </a:spcBef>
              <a:spcAft>
                <a:spcPts val="0"/>
              </a:spcAft>
              <a:buClr>
                <a:srgbClr val="262626"/>
              </a:buClr>
              <a:buSzPts val="1100"/>
              <a:buChar char="•"/>
              <a:defRPr/>
            </a:lvl5pPr>
            <a:lvl6pPr indent="-298450" lvl="5" marL="2743200" algn="l">
              <a:spcBef>
                <a:spcPts val="500"/>
              </a:spcBef>
              <a:spcAft>
                <a:spcPts val="0"/>
              </a:spcAft>
              <a:buClr>
                <a:schemeClr val="dk1"/>
              </a:buClr>
              <a:buSzPts val="1100"/>
              <a:buChar char="•"/>
              <a:defRPr/>
            </a:lvl6pPr>
            <a:lvl7pPr indent="-298450" lvl="6" marL="3200400" algn="l">
              <a:spcBef>
                <a:spcPts val="500"/>
              </a:spcBef>
              <a:spcAft>
                <a:spcPts val="0"/>
              </a:spcAft>
              <a:buClr>
                <a:schemeClr val="dk1"/>
              </a:buClr>
              <a:buSzPts val="1100"/>
              <a:buChar char="•"/>
              <a:defRPr/>
            </a:lvl7pPr>
            <a:lvl8pPr indent="-298450" lvl="7" marL="3657600" algn="l">
              <a:spcBef>
                <a:spcPts val="500"/>
              </a:spcBef>
              <a:spcAft>
                <a:spcPts val="0"/>
              </a:spcAft>
              <a:buClr>
                <a:schemeClr val="dk1"/>
              </a:buClr>
              <a:buSzPts val="1100"/>
              <a:buChar char="•"/>
              <a:defRPr/>
            </a:lvl8pPr>
            <a:lvl9pPr indent="-298450" lvl="8" marL="4114800" algn="l">
              <a:spcBef>
                <a:spcPts val="500"/>
              </a:spcBef>
              <a:spcAft>
                <a:spcPts val="500"/>
              </a:spcAft>
              <a:buClr>
                <a:schemeClr val="dk1"/>
              </a:buClr>
              <a:buSzPts val="1100"/>
              <a:buChar char="•"/>
              <a:defRPr/>
            </a:lvl9pPr>
          </a:lstStyle>
          <a:p/>
        </p:txBody>
      </p:sp>
      <p:sp>
        <p:nvSpPr>
          <p:cNvPr id="62" name="Google Shape;62;p8"/>
          <p:cNvSpPr txBox="1"/>
          <p:nvPr>
            <p:ph type="title"/>
          </p:nvPr>
        </p:nvSpPr>
        <p:spPr>
          <a:xfrm>
            <a:off x="251520" y="4471115"/>
            <a:ext cx="7200900" cy="4227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rgbClr val="ED037C"/>
              </a:buClr>
              <a:buSzPts val="900"/>
              <a:buFont typeface="Arial"/>
              <a:buNone/>
              <a:defRPr sz="9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3" name="Google Shape;63;p8"/>
          <p:cNvPicPr preferRelativeResize="0"/>
          <p:nvPr/>
        </p:nvPicPr>
        <p:blipFill rotWithShape="1">
          <a:blip r:embed="rId2">
            <a:alphaModFix/>
          </a:blip>
          <a:srcRect b="0" l="0" r="0" t="0"/>
          <a:stretch/>
        </p:blipFill>
        <p:spPr>
          <a:xfrm>
            <a:off x="7719802" y="4818387"/>
            <a:ext cx="1212273" cy="31326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itle - With Formal Logo ">
  <p:cSld name="Pink Title - With Formal Logo ">
    <p:spTree>
      <p:nvGrpSpPr>
        <p:cNvPr id="64" name="Shape 64"/>
        <p:cNvGrpSpPr/>
        <p:nvPr/>
      </p:nvGrpSpPr>
      <p:grpSpPr>
        <a:xfrm>
          <a:off x="0" y="0"/>
          <a:ext cx="0" cy="0"/>
          <a:chOff x="0" y="0"/>
          <a:chExt cx="0" cy="0"/>
        </a:xfrm>
      </p:grpSpPr>
      <p:pic>
        <p:nvPicPr>
          <p:cNvPr id="65" name="Google Shape;65;p9"/>
          <p:cNvPicPr preferRelativeResize="0"/>
          <p:nvPr/>
        </p:nvPicPr>
        <p:blipFill rotWithShape="1">
          <a:blip r:embed="rId2">
            <a:alphaModFix/>
          </a:blip>
          <a:srcRect b="0" l="0" r="0" t="0"/>
          <a:stretch/>
        </p:blipFill>
        <p:spPr>
          <a:xfrm>
            <a:off x="359533" y="657351"/>
            <a:ext cx="2052226" cy="530320"/>
          </a:xfrm>
          <a:prstGeom prst="rect">
            <a:avLst/>
          </a:prstGeom>
          <a:noFill/>
          <a:ln>
            <a:noFill/>
          </a:ln>
        </p:spPr>
      </p:pic>
      <p:sp>
        <p:nvSpPr>
          <p:cNvPr id="66" name="Google Shape;66;p9"/>
          <p:cNvSpPr/>
          <p:nvPr/>
        </p:nvSpPr>
        <p:spPr>
          <a:xfrm>
            <a:off x="0" y="1761660"/>
            <a:ext cx="9144000" cy="3381900"/>
          </a:xfrm>
          <a:prstGeom prst="rect">
            <a:avLst/>
          </a:prstGeom>
          <a:solidFill>
            <a:srgbClr val="ED037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67" name="Google Shape;67;p9"/>
          <p:cNvSpPr txBox="1"/>
          <p:nvPr>
            <p:ph type="title"/>
          </p:nvPr>
        </p:nvSpPr>
        <p:spPr>
          <a:xfrm>
            <a:off x="413538" y="1761662"/>
            <a:ext cx="7772400" cy="10215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1"/>
              </a:buClr>
              <a:buSzPts val="3600"/>
              <a:buFont typeface="Arial"/>
              <a:buNone/>
              <a:defRPr b="0" sz="36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9"/>
          <p:cNvSpPr txBox="1"/>
          <p:nvPr>
            <p:ph idx="1" type="body"/>
          </p:nvPr>
        </p:nvSpPr>
        <p:spPr>
          <a:xfrm>
            <a:off x="413538" y="2787774"/>
            <a:ext cx="7776900" cy="756000"/>
          </a:xfrm>
          <a:prstGeom prst="rect">
            <a:avLst/>
          </a:prstGeom>
          <a:noFill/>
          <a:ln>
            <a:noFill/>
          </a:ln>
        </p:spPr>
        <p:txBody>
          <a:bodyPr anchorCtr="0" anchor="t" bIns="34275" lIns="68575" spcFirstLastPara="1" rIns="68575" wrap="square" tIns="34275">
            <a:normAutofit/>
          </a:bodyPr>
          <a:lstStyle>
            <a:lvl1pPr indent="-228600" lvl="0" marL="457200" algn="l">
              <a:spcBef>
                <a:spcPts val="400"/>
              </a:spcBef>
              <a:spcAft>
                <a:spcPts val="0"/>
              </a:spcAft>
              <a:buClr>
                <a:schemeClr val="lt1"/>
              </a:buClr>
              <a:buSzPts val="1400"/>
              <a:buNone/>
              <a:defRPr b="0" sz="1800">
                <a:solidFill>
                  <a:schemeClr val="lt1"/>
                </a:solidFill>
                <a:latin typeface="Arial"/>
                <a:ea typeface="Arial"/>
                <a:cs typeface="Arial"/>
                <a:sym typeface="Arial"/>
              </a:defRPr>
            </a:lvl1pPr>
            <a:lvl2pPr indent="-228600" lvl="1" marL="914400" algn="l">
              <a:spcBef>
                <a:spcPts val="500"/>
              </a:spcBef>
              <a:spcAft>
                <a:spcPts val="0"/>
              </a:spcAft>
              <a:buClr>
                <a:srgbClr val="888888"/>
              </a:buClr>
              <a:buSzPts val="1100"/>
              <a:buNone/>
              <a:defRPr sz="1400">
                <a:solidFill>
                  <a:srgbClr val="888888"/>
                </a:solidFill>
              </a:defRPr>
            </a:lvl2pPr>
            <a:lvl3pPr indent="-228600" lvl="2" marL="1371600" algn="l">
              <a:spcBef>
                <a:spcPts val="500"/>
              </a:spcBef>
              <a:spcAft>
                <a:spcPts val="0"/>
              </a:spcAft>
              <a:buClr>
                <a:srgbClr val="888888"/>
              </a:buClr>
              <a:buSzPts val="1000"/>
              <a:buNone/>
              <a:defRPr sz="1200">
                <a:solidFill>
                  <a:srgbClr val="888888"/>
                </a:solidFill>
              </a:defRPr>
            </a:lvl3pPr>
            <a:lvl4pPr indent="-228600" lvl="3" marL="1828800" algn="l">
              <a:spcBef>
                <a:spcPts val="500"/>
              </a:spcBef>
              <a:spcAft>
                <a:spcPts val="0"/>
              </a:spcAft>
              <a:buClr>
                <a:srgbClr val="888888"/>
              </a:buClr>
              <a:buSzPts val="800"/>
              <a:buNone/>
              <a:defRPr sz="1100">
                <a:solidFill>
                  <a:srgbClr val="888888"/>
                </a:solidFill>
              </a:defRPr>
            </a:lvl4pPr>
            <a:lvl5pPr indent="-228600" lvl="4" marL="2286000" algn="l">
              <a:spcBef>
                <a:spcPts val="500"/>
              </a:spcBef>
              <a:spcAft>
                <a:spcPts val="0"/>
              </a:spcAft>
              <a:buClr>
                <a:srgbClr val="888888"/>
              </a:buClr>
              <a:buSzPts val="800"/>
              <a:buNone/>
              <a:defRPr sz="1100">
                <a:solidFill>
                  <a:srgbClr val="888888"/>
                </a:solidFill>
              </a:defRPr>
            </a:lvl5pPr>
            <a:lvl6pPr indent="-228600" lvl="5" marL="2743200" algn="l">
              <a:spcBef>
                <a:spcPts val="500"/>
              </a:spcBef>
              <a:spcAft>
                <a:spcPts val="0"/>
              </a:spcAft>
              <a:buClr>
                <a:srgbClr val="888888"/>
              </a:buClr>
              <a:buSzPts val="800"/>
              <a:buNone/>
              <a:defRPr sz="1100">
                <a:solidFill>
                  <a:srgbClr val="888888"/>
                </a:solidFill>
              </a:defRPr>
            </a:lvl6pPr>
            <a:lvl7pPr indent="-228600" lvl="6" marL="3200400" algn="l">
              <a:spcBef>
                <a:spcPts val="500"/>
              </a:spcBef>
              <a:spcAft>
                <a:spcPts val="0"/>
              </a:spcAft>
              <a:buClr>
                <a:srgbClr val="888888"/>
              </a:buClr>
              <a:buSzPts val="800"/>
              <a:buNone/>
              <a:defRPr sz="1100">
                <a:solidFill>
                  <a:srgbClr val="888888"/>
                </a:solidFill>
              </a:defRPr>
            </a:lvl7pPr>
            <a:lvl8pPr indent="-228600" lvl="7" marL="3657600" algn="l">
              <a:spcBef>
                <a:spcPts val="500"/>
              </a:spcBef>
              <a:spcAft>
                <a:spcPts val="0"/>
              </a:spcAft>
              <a:buClr>
                <a:srgbClr val="888888"/>
              </a:buClr>
              <a:buSzPts val="800"/>
              <a:buNone/>
              <a:defRPr sz="1100">
                <a:solidFill>
                  <a:srgbClr val="888888"/>
                </a:solidFill>
              </a:defRPr>
            </a:lvl8pPr>
            <a:lvl9pPr indent="-228600" lvl="8" marL="4114800" algn="l">
              <a:spcBef>
                <a:spcPts val="500"/>
              </a:spcBef>
              <a:spcAft>
                <a:spcPts val="500"/>
              </a:spcAft>
              <a:buClr>
                <a:srgbClr val="888888"/>
              </a:buClr>
              <a:buSzPts val="800"/>
              <a:buNone/>
              <a:defRPr sz="1100">
                <a:solidFill>
                  <a:srgbClr val="888888"/>
                </a:solidFill>
              </a:defRPr>
            </a:lvl9pPr>
          </a:lstStyle>
          <a:p/>
        </p:txBody>
      </p:sp>
      <p:sp>
        <p:nvSpPr>
          <p:cNvPr id="69" name="Google Shape;69;p9"/>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9"/>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9"/>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chemeClr val="lt1"/>
                </a:solidFill>
                <a:latin typeface="Arial"/>
                <a:ea typeface="Arial"/>
                <a:cs typeface="Arial"/>
                <a:sym typeface="Arial"/>
              </a:defRPr>
            </a:lvl1pPr>
            <a:lvl2pPr indent="0" lvl="1" marL="0" algn="ctr">
              <a:spcBef>
                <a:spcPts val="0"/>
              </a:spcBef>
              <a:buNone/>
              <a:defRPr sz="700">
                <a:solidFill>
                  <a:schemeClr val="lt1"/>
                </a:solidFill>
                <a:latin typeface="Arial"/>
                <a:ea typeface="Arial"/>
                <a:cs typeface="Arial"/>
                <a:sym typeface="Arial"/>
              </a:defRPr>
            </a:lvl2pPr>
            <a:lvl3pPr indent="0" lvl="2" marL="0" algn="ctr">
              <a:spcBef>
                <a:spcPts val="0"/>
              </a:spcBef>
              <a:buNone/>
              <a:defRPr sz="700">
                <a:solidFill>
                  <a:schemeClr val="lt1"/>
                </a:solidFill>
                <a:latin typeface="Arial"/>
                <a:ea typeface="Arial"/>
                <a:cs typeface="Arial"/>
                <a:sym typeface="Arial"/>
              </a:defRPr>
            </a:lvl3pPr>
            <a:lvl4pPr indent="0" lvl="3" marL="0" algn="ctr">
              <a:spcBef>
                <a:spcPts val="0"/>
              </a:spcBef>
              <a:buNone/>
              <a:defRPr sz="700">
                <a:solidFill>
                  <a:schemeClr val="lt1"/>
                </a:solidFill>
                <a:latin typeface="Arial"/>
                <a:ea typeface="Arial"/>
                <a:cs typeface="Arial"/>
                <a:sym typeface="Arial"/>
              </a:defRPr>
            </a:lvl4pPr>
            <a:lvl5pPr indent="0" lvl="4" marL="0" algn="ctr">
              <a:spcBef>
                <a:spcPts val="0"/>
              </a:spcBef>
              <a:buNone/>
              <a:defRPr sz="700">
                <a:solidFill>
                  <a:schemeClr val="lt1"/>
                </a:solidFill>
                <a:latin typeface="Arial"/>
                <a:ea typeface="Arial"/>
                <a:cs typeface="Arial"/>
                <a:sym typeface="Arial"/>
              </a:defRPr>
            </a:lvl5pPr>
            <a:lvl6pPr indent="0" lvl="5" marL="0" algn="ctr">
              <a:spcBef>
                <a:spcPts val="0"/>
              </a:spcBef>
              <a:buNone/>
              <a:defRPr sz="700">
                <a:solidFill>
                  <a:schemeClr val="lt1"/>
                </a:solidFill>
                <a:latin typeface="Arial"/>
                <a:ea typeface="Arial"/>
                <a:cs typeface="Arial"/>
                <a:sym typeface="Arial"/>
              </a:defRPr>
            </a:lvl6pPr>
            <a:lvl7pPr indent="0" lvl="6" marL="0" algn="ctr">
              <a:spcBef>
                <a:spcPts val="0"/>
              </a:spcBef>
              <a:buNone/>
              <a:defRPr sz="700">
                <a:solidFill>
                  <a:schemeClr val="lt1"/>
                </a:solidFill>
                <a:latin typeface="Arial"/>
                <a:ea typeface="Arial"/>
                <a:cs typeface="Arial"/>
                <a:sym typeface="Arial"/>
              </a:defRPr>
            </a:lvl7pPr>
            <a:lvl8pPr indent="0" lvl="7" marL="0" algn="ctr">
              <a:spcBef>
                <a:spcPts val="0"/>
              </a:spcBef>
              <a:buNone/>
              <a:defRPr sz="700">
                <a:solidFill>
                  <a:schemeClr val="lt1"/>
                </a:solidFill>
                <a:latin typeface="Arial"/>
                <a:ea typeface="Arial"/>
                <a:cs typeface="Arial"/>
                <a:sym typeface="Arial"/>
              </a:defRPr>
            </a:lvl8pPr>
            <a:lvl9pPr indent="0" lvl="8" marL="0" algn="ctr">
              <a:spcBef>
                <a:spcPts val="0"/>
              </a:spcBef>
              <a:buNone/>
              <a:defRPr sz="7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72" name="Google Shape;72;p9"/>
          <p:cNvPicPr preferRelativeResize="0"/>
          <p:nvPr/>
        </p:nvPicPr>
        <p:blipFill rotWithShape="1">
          <a:blip r:embed="rId3">
            <a:alphaModFix/>
          </a:blip>
          <a:srcRect b="0" l="0" r="0" t="0"/>
          <a:stretch/>
        </p:blipFill>
        <p:spPr>
          <a:xfrm>
            <a:off x="6476518" y="4317427"/>
            <a:ext cx="2199938" cy="48911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Title with HWIC">
  <p:cSld name="Pink Title with HWIC">
    <p:spTree>
      <p:nvGrpSpPr>
        <p:cNvPr id="73" name="Shape 73"/>
        <p:cNvGrpSpPr/>
        <p:nvPr/>
      </p:nvGrpSpPr>
      <p:grpSpPr>
        <a:xfrm>
          <a:off x="0" y="0"/>
          <a:ext cx="0" cy="0"/>
          <a:chOff x="0" y="0"/>
          <a:chExt cx="0" cy="0"/>
        </a:xfrm>
      </p:grpSpPr>
      <p:pic>
        <p:nvPicPr>
          <p:cNvPr id="74" name="Google Shape;74;p10"/>
          <p:cNvPicPr preferRelativeResize="0"/>
          <p:nvPr/>
        </p:nvPicPr>
        <p:blipFill rotWithShape="1">
          <a:blip r:embed="rId2">
            <a:alphaModFix/>
          </a:blip>
          <a:srcRect b="0" l="0" r="0" t="0"/>
          <a:stretch/>
        </p:blipFill>
        <p:spPr>
          <a:xfrm>
            <a:off x="359533" y="657351"/>
            <a:ext cx="2052226" cy="530320"/>
          </a:xfrm>
          <a:prstGeom prst="rect">
            <a:avLst/>
          </a:prstGeom>
          <a:noFill/>
          <a:ln>
            <a:noFill/>
          </a:ln>
        </p:spPr>
      </p:pic>
      <p:sp>
        <p:nvSpPr>
          <p:cNvPr id="75" name="Google Shape;75;p10"/>
          <p:cNvSpPr/>
          <p:nvPr/>
        </p:nvSpPr>
        <p:spPr>
          <a:xfrm>
            <a:off x="0" y="1761660"/>
            <a:ext cx="9144000" cy="3381900"/>
          </a:xfrm>
          <a:prstGeom prst="rect">
            <a:avLst/>
          </a:prstGeom>
          <a:solidFill>
            <a:srgbClr val="ED037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76" name="Google Shape;76;p10"/>
          <p:cNvSpPr txBox="1"/>
          <p:nvPr>
            <p:ph type="title"/>
          </p:nvPr>
        </p:nvSpPr>
        <p:spPr>
          <a:xfrm>
            <a:off x="413538" y="1761662"/>
            <a:ext cx="7772400" cy="1021500"/>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1"/>
              </a:buClr>
              <a:buSzPts val="3600"/>
              <a:buFont typeface="Arial"/>
              <a:buNone/>
              <a:defRPr b="0" sz="3600" cap="none">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7" name="Google Shape;77;p10"/>
          <p:cNvSpPr txBox="1"/>
          <p:nvPr>
            <p:ph idx="1" type="body"/>
          </p:nvPr>
        </p:nvSpPr>
        <p:spPr>
          <a:xfrm>
            <a:off x="413538" y="2787774"/>
            <a:ext cx="7776900" cy="756000"/>
          </a:xfrm>
          <a:prstGeom prst="rect">
            <a:avLst/>
          </a:prstGeom>
          <a:noFill/>
          <a:ln>
            <a:noFill/>
          </a:ln>
        </p:spPr>
        <p:txBody>
          <a:bodyPr anchorCtr="0" anchor="t" bIns="34275" lIns="68575" spcFirstLastPara="1" rIns="68575" wrap="square" tIns="34275">
            <a:normAutofit/>
          </a:bodyPr>
          <a:lstStyle>
            <a:lvl1pPr indent="-228600" lvl="0" marL="457200" algn="l">
              <a:spcBef>
                <a:spcPts val="400"/>
              </a:spcBef>
              <a:spcAft>
                <a:spcPts val="0"/>
              </a:spcAft>
              <a:buClr>
                <a:schemeClr val="lt1"/>
              </a:buClr>
              <a:buSzPts val="1400"/>
              <a:buNone/>
              <a:defRPr b="0" sz="1800">
                <a:solidFill>
                  <a:schemeClr val="lt1"/>
                </a:solidFill>
                <a:latin typeface="Arial"/>
                <a:ea typeface="Arial"/>
                <a:cs typeface="Arial"/>
                <a:sym typeface="Arial"/>
              </a:defRPr>
            </a:lvl1pPr>
            <a:lvl2pPr indent="-228600" lvl="1" marL="914400" algn="l">
              <a:spcBef>
                <a:spcPts val="500"/>
              </a:spcBef>
              <a:spcAft>
                <a:spcPts val="0"/>
              </a:spcAft>
              <a:buClr>
                <a:srgbClr val="888888"/>
              </a:buClr>
              <a:buSzPts val="1100"/>
              <a:buNone/>
              <a:defRPr sz="1400">
                <a:solidFill>
                  <a:srgbClr val="888888"/>
                </a:solidFill>
              </a:defRPr>
            </a:lvl2pPr>
            <a:lvl3pPr indent="-228600" lvl="2" marL="1371600" algn="l">
              <a:spcBef>
                <a:spcPts val="500"/>
              </a:spcBef>
              <a:spcAft>
                <a:spcPts val="0"/>
              </a:spcAft>
              <a:buClr>
                <a:srgbClr val="888888"/>
              </a:buClr>
              <a:buSzPts val="1000"/>
              <a:buNone/>
              <a:defRPr sz="1200">
                <a:solidFill>
                  <a:srgbClr val="888888"/>
                </a:solidFill>
              </a:defRPr>
            </a:lvl3pPr>
            <a:lvl4pPr indent="-228600" lvl="3" marL="1828800" algn="l">
              <a:spcBef>
                <a:spcPts val="500"/>
              </a:spcBef>
              <a:spcAft>
                <a:spcPts val="0"/>
              </a:spcAft>
              <a:buClr>
                <a:srgbClr val="888888"/>
              </a:buClr>
              <a:buSzPts val="800"/>
              <a:buNone/>
              <a:defRPr sz="1100">
                <a:solidFill>
                  <a:srgbClr val="888888"/>
                </a:solidFill>
              </a:defRPr>
            </a:lvl4pPr>
            <a:lvl5pPr indent="-228600" lvl="4" marL="2286000" algn="l">
              <a:spcBef>
                <a:spcPts val="500"/>
              </a:spcBef>
              <a:spcAft>
                <a:spcPts val="0"/>
              </a:spcAft>
              <a:buClr>
                <a:srgbClr val="888888"/>
              </a:buClr>
              <a:buSzPts val="800"/>
              <a:buNone/>
              <a:defRPr sz="1100">
                <a:solidFill>
                  <a:srgbClr val="888888"/>
                </a:solidFill>
              </a:defRPr>
            </a:lvl5pPr>
            <a:lvl6pPr indent="-228600" lvl="5" marL="2743200" algn="l">
              <a:spcBef>
                <a:spcPts val="500"/>
              </a:spcBef>
              <a:spcAft>
                <a:spcPts val="0"/>
              </a:spcAft>
              <a:buClr>
                <a:srgbClr val="888888"/>
              </a:buClr>
              <a:buSzPts val="800"/>
              <a:buNone/>
              <a:defRPr sz="1100">
                <a:solidFill>
                  <a:srgbClr val="888888"/>
                </a:solidFill>
              </a:defRPr>
            </a:lvl6pPr>
            <a:lvl7pPr indent="-228600" lvl="6" marL="3200400" algn="l">
              <a:spcBef>
                <a:spcPts val="500"/>
              </a:spcBef>
              <a:spcAft>
                <a:spcPts val="0"/>
              </a:spcAft>
              <a:buClr>
                <a:srgbClr val="888888"/>
              </a:buClr>
              <a:buSzPts val="800"/>
              <a:buNone/>
              <a:defRPr sz="1100">
                <a:solidFill>
                  <a:srgbClr val="888888"/>
                </a:solidFill>
              </a:defRPr>
            </a:lvl7pPr>
            <a:lvl8pPr indent="-228600" lvl="7" marL="3657600" algn="l">
              <a:spcBef>
                <a:spcPts val="500"/>
              </a:spcBef>
              <a:spcAft>
                <a:spcPts val="0"/>
              </a:spcAft>
              <a:buClr>
                <a:srgbClr val="888888"/>
              </a:buClr>
              <a:buSzPts val="800"/>
              <a:buNone/>
              <a:defRPr sz="1100">
                <a:solidFill>
                  <a:srgbClr val="888888"/>
                </a:solidFill>
              </a:defRPr>
            </a:lvl8pPr>
            <a:lvl9pPr indent="-228600" lvl="8" marL="4114800" algn="l">
              <a:spcBef>
                <a:spcPts val="500"/>
              </a:spcBef>
              <a:spcAft>
                <a:spcPts val="500"/>
              </a:spcAft>
              <a:buClr>
                <a:srgbClr val="888888"/>
              </a:buClr>
              <a:buSzPts val="800"/>
              <a:buNone/>
              <a:defRPr sz="1100">
                <a:solidFill>
                  <a:srgbClr val="888888"/>
                </a:solidFill>
              </a:defRPr>
            </a:lvl9pPr>
          </a:lstStyle>
          <a:p/>
        </p:txBody>
      </p:sp>
      <p:sp>
        <p:nvSpPr>
          <p:cNvPr id="78" name="Google Shape;78;p10"/>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0"/>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latin typeface="Arial"/>
                <a:ea typeface="Arial"/>
                <a:cs typeface="Arial"/>
                <a:sym typeface="Aria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0"/>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700">
                <a:solidFill>
                  <a:schemeClr val="lt1"/>
                </a:solidFill>
                <a:latin typeface="Arial"/>
                <a:ea typeface="Arial"/>
                <a:cs typeface="Arial"/>
                <a:sym typeface="Arial"/>
              </a:defRPr>
            </a:lvl1pPr>
            <a:lvl2pPr indent="0" lvl="1" marL="0" algn="ctr">
              <a:spcBef>
                <a:spcPts val="0"/>
              </a:spcBef>
              <a:buNone/>
              <a:defRPr sz="700">
                <a:solidFill>
                  <a:schemeClr val="lt1"/>
                </a:solidFill>
                <a:latin typeface="Arial"/>
                <a:ea typeface="Arial"/>
                <a:cs typeface="Arial"/>
                <a:sym typeface="Arial"/>
              </a:defRPr>
            </a:lvl2pPr>
            <a:lvl3pPr indent="0" lvl="2" marL="0" algn="ctr">
              <a:spcBef>
                <a:spcPts val="0"/>
              </a:spcBef>
              <a:buNone/>
              <a:defRPr sz="700">
                <a:solidFill>
                  <a:schemeClr val="lt1"/>
                </a:solidFill>
                <a:latin typeface="Arial"/>
                <a:ea typeface="Arial"/>
                <a:cs typeface="Arial"/>
                <a:sym typeface="Arial"/>
              </a:defRPr>
            </a:lvl3pPr>
            <a:lvl4pPr indent="0" lvl="3" marL="0" algn="ctr">
              <a:spcBef>
                <a:spcPts val="0"/>
              </a:spcBef>
              <a:buNone/>
              <a:defRPr sz="700">
                <a:solidFill>
                  <a:schemeClr val="lt1"/>
                </a:solidFill>
                <a:latin typeface="Arial"/>
                <a:ea typeface="Arial"/>
                <a:cs typeface="Arial"/>
                <a:sym typeface="Arial"/>
              </a:defRPr>
            </a:lvl4pPr>
            <a:lvl5pPr indent="0" lvl="4" marL="0" algn="ctr">
              <a:spcBef>
                <a:spcPts val="0"/>
              </a:spcBef>
              <a:buNone/>
              <a:defRPr sz="700">
                <a:solidFill>
                  <a:schemeClr val="lt1"/>
                </a:solidFill>
                <a:latin typeface="Arial"/>
                <a:ea typeface="Arial"/>
                <a:cs typeface="Arial"/>
                <a:sym typeface="Arial"/>
              </a:defRPr>
            </a:lvl5pPr>
            <a:lvl6pPr indent="0" lvl="5" marL="0" algn="ctr">
              <a:spcBef>
                <a:spcPts val="0"/>
              </a:spcBef>
              <a:buNone/>
              <a:defRPr sz="700">
                <a:solidFill>
                  <a:schemeClr val="lt1"/>
                </a:solidFill>
                <a:latin typeface="Arial"/>
                <a:ea typeface="Arial"/>
                <a:cs typeface="Arial"/>
                <a:sym typeface="Arial"/>
              </a:defRPr>
            </a:lvl6pPr>
            <a:lvl7pPr indent="0" lvl="6" marL="0" algn="ctr">
              <a:spcBef>
                <a:spcPts val="0"/>
              </a:spcBef>
              <a:buNone/>
              <a:defRPr sz="700">
                <a:solidFill>
                  <a:schemeClr val="lt1"/>
                </a:solidFill>
                <a:latin typeface="Arial"/>
                <a:ea typeface="Arial"/>
                <a:cs typeface="Arial"/>
                <a:sym typeface="Arial"/>
              </a:defRPr>
            </a:lvl7pPr>
            <a:lvl8pPr indent="0" lvl="7" marL="0" algn="ctr">
              <a:spcBef>
                <a:spcPts val="0"/>
              </a:spcBef>
              <a:buNone/>
              <a:defRPr sz="700">
                <a:solidFill>
                  <a:schemeClr val="lt1"/>
                </a:solidFill>
                <a:latin typeface="Arial"/>
                <a:ea typeface="Arial"/>
                <a:cs typeface="Arial"/>
                <a:sym typeface="Arial"/>
              </a:defRPr>
            </a:lvl8pPr>
            <a:lvl9pPr indent="0" lvl="8" marL="0" algn="ctr">
              <a:spcBef>
                <a:spcPts val="0"/>
              </a:spcBef>
              <a:buNone/>
              <a:defRPr sz="7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pic>
        <p:nvPicPr>
          <p:cNvPr id="81" name="Google Shape;81;p10"/>
          <p:cNvPicPr preferRelativeResize="0"/>
          <p:nvPr/>
        </p:nvPicPr>
        <p:blipFill rotWithShape="1">
          <a:blip r:embed="rId3">
            <a:alphaModFix/>
          </a:blip>
          <a:srcRect b="0" l="0" r="0" t="0"/>
          <a:stretch/>
        </p:blipFill>
        <p:spPr>
          <a:xfrm>
            <a:off x="6687657" y="3435846"/>
            <a:ext cx="2203806" cy="163411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51521" y="205981"/>
            <a:ext cx="7200900" cy="422700"/>
          </a:xfrm>
          <a:prstGeom prst="rect">
            <a:avLst/>
          </a:prstGeom>
          <a:noFill/>
          <a:ln>
            <a:noFill/>
          </a:ln>
        </p:spPr>
        <p:txBody>
          <a:bodyPr anchorCtr="0" anchor="b" bIns="34275" lIns="68575" spcFirstLastPara="1" rIns="68575" wrap="square" tIns="34275">
            <a:normAutofit/>
          </a:bodyPr>
          <a:lstStyle>
            <a:lvl1pPr lvl="0" marR="0" rtl="0" algn="l">
              <a:spcBef>
                <a:spcPts val="0"/>
              </a:spcBef>
              <a:spcAft>
                <a:spcPts val="0"/>
              </a:spcAft>
              <a:buClr>
                <a:srgbClr val="ED037C"/>
              </a:buClr>
              <a:buSzPts val="1800"/>
              <a:buFont typeface="Arial"/>
              <a:buNone/>
              <a:defRPr b="1" i="0" sz="1800" u="none" cap="none" strike="noStrike">
                <a:solidFill>
                  <a:srgbClr val="ED037C"/>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251520" y="1113588"/>
            <a:ext cx="8637600" cy="3480900"/>
          </a:xfrm>
          <a:prstGeom prst="rect">
            <a:avLst/>
          </a:prstGeom>
          <a:noFill/>
          <a:ln>
            <a:noFill/>
          </a:ln>
        </p:spPr>
        <p:txBody>
          <a:bodyPr anchorCtr="0" anchor="t" bIns="34275" lIns="68575" spcFirstLastPara="1" rIns="68575" wrap="square" tIns="34275">
            <a:noAutofit/>
          </a:bodyPr>
          <a:lstStyle>
            <a:lvl1pPr indent="-285750" lvl="0" marL="457200" marR="0" rtl="0" algn="l">
              <a:spcBef>
                <a:spcPts val="200"/>
              </a:spcBef>
              <a:spcAft>
                <a:spcPts val="0"/>
              </a:spcAft>
              <a:buClr>
                <a:srgbClr val="262626"/>
              </a:buClr>
              <a:buSzPts val="900"/>
              <a:buFont typeface="Arial"/>
              <a:buChar char="•"/>
              <a:defRPr b="0" i="0" sz="1100" u="none" cap="none" strike="noStrike">
                <a:solidFill>
                  <a:srgbClr val="262626"/>
                </a:solidFill>
                <a:latin typeface="Arial"/>
                <a:ea typeface="Arial"/>
                <a:cs typeface="Arial"/>
                <a:sym typeface="Arial"/>
              </a:defRPr>
            </a:lvl1pPr>
            <a:lvl2pPr indent="-279400" lvl="1" marL="914400" marR="0" rtl="0" algn="l">
              <a:spcBef>
                <a:spcPts val="500"/>
              </a:spcBef>
              <a:spcAft>
                <a:spcPts val="0"/>
              </a:spcAft>
              <a:buClr>
                <a:srgbClr val="262626"/>
              </a:buClr>
              <a:buSzPts val="800"/>
              <a:buFont typeface="Arial"/>
              <a:buChar char="•"/>
              <a:defRPr b="0" i="0" sz="1000" u="none" cap="none" strike="noStrike">
                <a:solidFill>
                  <a:srgbClr val="262626"/>
                </a:solidFill>
                <a:latin typeface="Arial"/>
                <a:ea typeface="Arial"/>
                <a:cs typeface="Arial"/>
                <a:sym typeface="Arial"/>
              </a:defRPr>
            </a:lvl2pPr>
            <a:lvl3pPr indent="-279400" lvl="2" marL="1371600" marR="0" rtl="0" algn="l">
              <a:spcBef>
                <a:spcPts val="500"/>
              </a:spcBef>
              <a:spcAft>
                <a:spcPts val="0"/>
              </a:spcAft>
              <a:buClr>
                <a:srgbClr val="262626"/>
              </a:buClr>
              <a:buSzPts val="800"/>
              <a:buFont typeface="Arial"/>
              <a:buChar char="•"/>
              <a:defRPr b="0" i="0" sz="1000" u="none" cap="none" strike="noStrike">
                <a:solidFill>
                  <a:srgbClr val="262626"/>
                </a:solidFill>
                <a:latin typeface="Arial"/>
                <a:ea typeface="Arial"/>
                <a:cs typeface="Arial"/>
                <a:sym typeface="Arial"/>
              </a:defRPr>
            </a:lvl3pPr>
            <a:lvl4pPr indent="-279400" lvl="3" marL="1828800" marR="0" rtl="0" algn="l">
              <a:spcBef>
                <a:spcPts val="500"/>
              </a:spcBef>
              <a:spcAft>
                <a:spcPts val="0"/>
              </a:spcAft>
              <a:buClr>
                <a:srgbClr val="262626"/>
              </a:buClr>
              <a:buSzPts val="800"/>
              <a:buFont typeface="Arial"/>
              <a:buChar char="•"/>
              <a:defRPr b="0" i="0" sz="1000" u="none" cap="none" strike="noStrike">
                <a:solidFill>
                  <a:srgbClr val="262626"/>
                </a:solidFill>
                <a:latin typeface="Arial"/>
                <a:ea typeface="Arial"/>
                <a:cs typeface="Arial"/>
                <a:sym typeface="Arial"/>
              </a:defRPr>
            </a:lvl4pPr>
            <a:lvl5pPr indent="-279400" lvl="4" marL="2286000" marR="0" rtl="0" algn="l">
              <a:spcBef>
                <a:spcPts val="500"/>
              </a:spcBef>
              <a:spcAft>
                <a:spcPts val="0"/>
              </a:spcAft>
              <a:buClr>
                <a:srgbClr val="262626"/>
              </a:buClr>
              <a:buSzPts val="800"/>
              <a:buFont typeface="Arial"/>
              <a:buChar char="•"/>
              <a:defRPr b="0" i="0" sz="1000" u="none" cap="none" strike="noStrike">
                <a:solidFill>
                  <a:srgbClr val="262626"/>
                </a:solidFill>
                <a:latin typeface="Arial"/>
                <a:ea typeface="Arial"/>
                <a:cs typeface="Arial"/>
                <a:sym typeface="Arial"/>
              </a:defRPr>
            </a:lvl5pPr>
            <a:lvl6pPr indent="-279400" lvl="5" marL="2743200" marR="0" rtl="0" algn="l">
              <a:spcBef>
                <a:spcPts val="500"/>
              </a:spcBef>
              <a:spcAft>
                <a:spcPts val="0"/>
              </a:spcAft>
              <a:buClr>
                <a:schemeClr val="dk1"/>
              </a:buClr>
              <a:buSzPts val="800"/>
              <a:buFont typeface="Arial"/>
              <a:buChar char="•"/>
              <a:defRPr b="0" i="0" sz="1000" u="none" cap="none" strike="noStrike">
                <a:solidFill>
                  <a:schemeClr val="dk1"/>
                </a:solidFill>
                <a:latin typeface="Arial"/>
                <a:ea typeface="Arial"/>
                <a:cs typeface="Arial"/>
                <a:sym typeface="Arial"/>
              </a:defRPr>
            </a:lvl6pPr>
            <a:lvl7pPr indent="-279400" lvl="6" marL="3200400" marR="0" rtl="0" algn="l">
              <a:spcBef>
                <a:spcPts val="500"/>
              </a:spcBef>
              <a:spcAft>
                <a:spcPts val="0"/>
              </a:spcAft>
              <a:buClr>
                <a:schemeClr val="dk1"/>
              </a:buClr>
              <a:buSzPts val="800"/>
              <a:buFont typeface="Arial"/>
              <a:buChar char="•"/>
              <a:defRPr b="0" i="0" sz="1000" u="none" cap="none" strike="noStrike">
                <a:solidFill>
                  <a:schemeClr val="dk1"/>
                </a:solidFill>
                <a:latin typeface="Arial"/>
                <a:ea typeface="Arial"/>
                <a:cs typeface="Arial"/>
                <a:sym typeface="Arial"/>
              </a:defRPr>
            </a:lvl7pPr>
            <a:lvl8pPr indent="-279400" lvl="7" marL="3657600" marR="0" rtl="0" algn="l">
              <a:spcBef>
                <a:spcPts val="500"/>
              </a:spcBef>
              <a:spcAft>
                <a:spcPts val="0"/>
              </a:spcAft>
              <a:buClr>
                <a:schemeClr val="dk1"/>
              </a:buClr>
              <a:buSzPts val="800"/>
              <a:buFont typeface="Arial"/>
              <a:buChar char="•"/>
              <a:defRPr b="0" i="0" sz="1000" u="none" cap="none" strike="noStrike">
                <a:solidFill>
                  <a:schemeClr val="dk1"/>
                </a:solidFill>
                <a:latin typeface="Arial"/>
                <a:ea typeface="Arial"/>
                <a:cs typeface="Arial"/>
                <a:sym typeface="Arial"/>
              </a:defRPr>
            </a:lvl8pPr>
            <a:lvl9pPr indent="-279400" lvl="8" marL="4114800" marR="0" rtl="0" algn="l">
              <a:spcBef>
                <a:spcPts val="500"/>
              </a:spcBef>
              <a:spcAft>
                <a:spcPts val="500"/>
              </a:spcAft>
              <a:buClr>
                <a:schemeClr val="dk1"/>
              </a:buClr>
              <a:buSzPts val="800"/>
              <a:buFont typeface="Arial"/>
              <a:buChar char="•"/>
              <a:defRPr b="0" i="0" sz="10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539552" y="4894011"/>
            <a:ext cx="684000" cy="162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7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1160671" y="4894011"/>
            <a:ext cx="6165600" cy="162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700">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179513" y="4894011"/>
            <a:ext cx="360000" cy="1620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sz="700">
                <a:solidFill>
                  <a:srgbClr val="888888"/>
                </a:solidFill>
                <a:latin typeface="Arial"/>
                <a:ea typeface="Arial"/>
                <a:cs typeface="Arial"/>
                <a:sym typeface="Arial"/>
              </a:defRPr>
            </a:lvl1pPr>
            <a:lvl2pPr indent="0" lvl="1" marL="0" marR="0" rtl="0" algn="ctr">
              <a:spcBef>
                <a:spcPts val="0"/>
              </a:spcBef>
              <a:buNone/>
              <a:defRPr sz="700">
                <a:solidFill>
                  <a:srgbClr val="888888"/>
                </a:solidFill>
                <a:latin typeface="Arial"/>
                <a:ea typeface="Arial"/>
                <a:cs typeface="Arial"/>
                <a:sym typeface="Arial"/>
              </a:defRPr>
            </a:lvl2pPr>
            <a:lvl3pPr indent="0" lvl="2" marL="0" marR="0" rtl="0" algn="ctr">
              <a:spcBef>
                <a:spcPts val="0"/>
              </a:spcBef>
              <a:buNone/>
              <a:defRPr sz="700">
                <a:solidFill>
                  <a:srgbClr val="888888"/>
                </a:solidFill>
                <a:latin typeface="Arial"/>
                <a:ea typeface="Arial"/>
                <a:cs typeface="Arial"/>
                <a:sym typeface="Arial"/>
              </a:defRPr>
            </a:lvl3pPr>
            <a:lvl4pPr indent="0" lvl="3" marL="0" marR="0" rtl="0" algn="ctr">
              <a:spcBef>
                <a:spcPts val="0"/>
              </a:spcBef>
              <a:buNone/>
              <a:defRPr sz="700">
                <a:solidFill>
                  <a:srgbClr val="888888"/>
                </a:solidFill>
                <a:latin typeface="Arial"/>
                <a:ea typeface="Arial"/>
                <a:cs typeface="Arial"/>
                <a:sym typeface="Arial"/>
              </a:defRPr>
            </a:lvl4pPr>
            <a:lvl5pPr indent="0" lvl="4" marL="0" marR="0" rtl="0" algn="ctr">
              <a:spcBef>
                <a:spcPts val="0"/>
              </a:spcBef>
              <a:buNone/>
              <a:defRPr sz="700">
                <a:solidFill>
                  <a:srgbClr val="888888"/>
                </a:solidFill>
                <a:latin typeface="Arial"/>
                <a:ea typeface="Arial"/>
                <a:cs typeface="Arial"/>
                <a:sym typeface="Arial"/>
              </a:defRPr>
            </a:lvl5pPr>
            <a:lvl6pPr indent="0" lvl="5" marL="0" marR="0" rtl="0" algn="ctr">
              <a:spcBef>
                <a:spcPts val="0"/>
              </a:spcBef>
              <a:buNone/>
              <a:defRPr sz="700">
                <a:solidFill>
                  <a:srgbClr val="888888"/>
                </a:solidFill>
                <a:latin typeface="Arial"/>
                <a:ea typeface="Arial"/>
                <a:cs typeface="Arial"/>
                <a:sym typeface="Arial"/>
              </a:defRPr>
            </a:lvl6pPr>
            <a:lvl7pPr indent="0" lvl="6" marL="0" marR="0" rtl="0" algn="ctr">
              <a:spcBef>
                <a:spcPts val="0"/>
              </a:spcBef>
              <a:buNone/>
              <a:defRPr sz="700">
                <a:solidFill>
                  <a:srgbClr val="888888"/>
                </a:solidFill>
                <a:latin typeface="Arial"/>
                <a:ea typeface="Arial"/>
                <a:cs typeface="Arial"/>
                <a:sym typeface="Arial"/>
              </a:defRPr>
            </a:lvl7pPr>
            <a:lvl8pPr indent="0" lvl="7" marL="0" marR="0" rtl="0" algn="ctr">
              <a:spcBef>
                <a:spcPts val="0"/>
              </a:spcBef>
              <a:buNone/>
              <a:defRPr sz="700">
                <a:solidFill>
                  <a:srgbClr val="888888"/>
                </a:solidFill>
                <a:latin typeface="Arial"/>
                <a:ea typeface="Arial"/>
                <a:cs typeface="Arial"/>
                <a:sym typeface="Arial"/>
              </a:defRPr>
            </a:lvl8pPr>
            <a:lvl9pPr indent="0" lvl="8" marL="0" marR="0" rtl="0" algn="ctr">
              <a:spcBef>
                <a:spcPts val="0"/>
              </a:spcBef>
              <a:buNone/>
              <a:defRPr sz="700">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31.jpg"/><Relationship Id="rId5" Type="http://schemas.openxmlformats.org/officeDocument/2006/relationships/image" Target="../media/image32.jpg"/><Relationship Id="rId6" Type="http://schemas.openxmlformats.org/officeDocument/2006/relationships/image" Target="../media/image38.jpg"/><Relationship Id="rId7" Type="http://schemas.openxmlformats.org/officeDocument/2006/relationships/image" Target="../media/image34.jpg"/><Relationship Id="rId8" Type="http://schemas.openxmlformats.org/officeDocument/2006/relationships/image" Target="../media/image3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5.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44.png"/><Relationship Id="rId5" Type="http://schemas.openxmlformats.org/officeDocument/2006/relationships/image" Target="../media/image43.png"/><Relationship Id="rId6"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54.jpg"/><Relationship Id="rId5" Type="http://schemas.openxmlformats.org/officeDocument/2006/relationships/image" Target="../media/image5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55.jpg"/><Relationship Id="rId5" Type="http://schemas.openxmlformats.org/officeDocument/2006/relationships/image" Target="../media/image5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5.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9.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0.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75.png"/><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2.jpg"/><Relationship Id="rId5" Type="http://schemas.openxmlformats.org/officeDocument/2006/relationships/image" Target="../media/image25.jpg"/><Relationship Id="rId6"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413538" y="1761662"/>
            <a:ext cx="7772400" cy="10215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Scotiabank AML Solution</a:t>
            </a:r>
            <a:endParaRPr/>
          </a:p>
        </p:txBody>
      </p:sp>
      <p:pic>
        <p:nvPicPr>
          <p:cNvPr id="177" name="Google Shape;177;p23"/>
          <p:cNvPicPr preferRelativeResize="0"/>
          <p:nvPr/>
        </p:nvPicPr>
        <p:blipFill>
          <a:blip r:embed="rId3">
            <a:alphaModFix/>
          </a:blip>
          <a:stretch>
            <a:fillRect/>
          </a:stretch>
        </p:blipFill>
        <p:spPr>
          <a:xfrm>
            <a:off x="3235900" y="578625"/>
            <a:ext cx="2980775" cy="664375"/>
          </a:xfrm>
          <a:prstGeom prst="rect">
            <a:avLst/>
          </a:prstGeom>
          <a:noFill/>
          <a:ln>
            <a:noFill/>
          </a:ln>
        </p:spPr>
      </p:pic>
      <p:sp>
        <p:nvSpPr>
          <p:cNvPr id="178" name="Google Shape;178;p23"/>
          <p:cNvSpPr txBox="1"/>
          <p:nvPr/>
        </p:nvSpPr>
        <p:spPr>
          <a:xfrm>
            <a:off x="2678925" y="672313"/>
            <a:ext cx="342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X</a:t>
            </a:r>
            <a:endParaRPr sz="1900"/>
          </a:p>
        </p:txBody>
      </p:sp>
      <p:sp>
        <p:nvSpPr>
          <p:cNvPr id="179" name="Google Shape;179;p23"/>
          <p:cNvSpPr txBox="1"/>
          <p:nvPr>
            <p:ph idx="1" type="body"/>
          </p:nvPr>
        </p:nvSpPr>
        <p:spPr>
          <a:xfrm>
            <a:off x="413538" y="2787774"/>
            <a:ext cx="7776900" cy="756000"/>
          </a:xfrm>
          <a:prstGeom prst="rect">
            <a:avLst/>
          </a:prstGeom>
        </p:spPr>
        <p:txBody>
          <a:bodyPr anchorCtr="0" anchor="t" bIns="34275" lIns="68575" spcFirstLastPara="1" rIns="68575" wrap="square" tIns="34275">
            <a:normAutofit/>
          </a:bodyPr>
          <a:lstStyle/>
          <a:p>
            <a:pPr indent="0" lvl="0" marL="0" rtl="0" algn="l">
              <a:spcBef>
                <a:spcPts val="400"/>
              </a:spcBef>
              <a:spcAft>
                <a:spcPts val="500"/>
              </a:spcAft>
              <a:buNone/>
            </a:pPr>
            <a:r>
              <a:rPr lang="en"/>
              <a:t>IMI Big Data Competition</a:t>
            </a:r>
            <a:endParaRPr/>
          </a:p>
        </p:txBody>
      </p:sp>
      <p:sp>
        <p:nvSpPr>
          <p:cNvPr id="180" name="Google Shape;180;p23"/>
          <p:cNvSpPr txBox="1"/>
          <p:nvPr>
            <p:ph idx="1" type="body"/>
          </p:nvPr>
        </p:nvSpPr>
        <p:spPr>
          <a:xfrm>
            <a:off x="413538" y="3179599"/>
            <a:ext cx="7776900" cy="756000"/>
          </a:xfrm>
          <a:prstGeom prst="rect">
            <a:avLst/>
          </a:prstGeom>
        </p:spPr>
        <p:txBody>
          <a:bodyPr anchorCtr="0" anchor="t" bIns="34275" lIns="68575" spcFirstLastPara="1" rIns="68575" wrap="square" tIns="34275">
            <a:normAutofit/>
          </a:bodyPr>
          <a:lstStyle/>
          <a:p>
            <a:pPr indent="0" lvl="0" marL="0" rtl="0" algn="l">
              <a:spcBef>
                <a:spcPts val="400"/>
              </a:spcBef>
              <a:spcAft>
                <a:spcPts val="500"/>
              </a:spcAft>
              <a:buNone/>
            </a:pPr>
            <a:r>
              <a:rPr i="1" lang="en" sz="1200"/>
              <a:t>Presented by Team 6 Co-MMA</a:t>
            </a:r>
            <a:endParaRPr i="1"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idx="1" type="body"/>
          </p:nvPr>
        </p:nvSpPr>
        <p:spPr>
          <a:xfrm>
            <a:off x="0" y="0"/>
            <a:ext cx="9144000" cy="24096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sp>
        <p:nvSpPr>
          <p:cNvPr id="288" name="Google Shape;288;p32"/>
          <p:cNvSpPr txBox="1"/>
          <p:nvPr>
            <p:ph type="ctrTitle"/>
          </p:nvPr>
        </p:nvSpPr>
        <p:spPr>
          <a:xfrm>
            <a:off x="251521" y="2787774"/>
            <a:ext cx="7200900" cy="42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3</a:t>
            </a:r>
            <a:r>
              <a:rPr lang="en"/>
              <a:t>. Modeling Approach</a:t>
            </a:r>
            <a:endParaRPr/>
          </a:p>
        </p:txBody>
      </p:sp>
      <p:sp>
        <p:nvSpPr>
          <p:cNvPr id="289" name="Google Shape;289;p32"/>
          <p:cNvSpPr txBox="1"/>
          <p:nvPr>
            <p:ph idx="2" type="subTitle"/>
          </p:nvPr>
        </p:nvSpPr>
        <p:spPr>
          <a:xfrm>
            <a:off x="251521" y="3209329"/>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Easy and Medium Model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idx="1" type="subTitle"/>
          </p:nvPr>
        </p:nvSpPr>
        <p:spPr>
          <a:xfrm>
            <a:off x="251521" y="627534"/>
            <a:ext cx="7200900" cy="3999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lang="en"/>
              <a:t>Approach</a:t>
            </a:r>
            <a:endParaRPr/>
          </a:p>
        </p:txBody>
      </p:sp>
      <p:pic>
        <p:nvPicPr>
          <p:cNvPr id="295" name="Google Shape;295;p33"/>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296" name="Google Shape;296;p33"/>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297" name="Google Shape;297;p33"/>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Modeling Approach</a:t>
            </a:r>
            <a:endParaRPr b="1">
              <a:solidFill>
                <a:srgbClr val="ED037C"/>
              </a:solidFill>
            </a:endParaRPr>
          </a:p>
        </p:txBody>
      </p:sp>
      <p:pic>
        <p:nvPicPr>
          <p:cNvPr id="298" name="Google Shape;298;p33"/>
          <p:cNvPicPr preferRelativeResize="0"/>
          <p:nvPr/>
        </p:nvPicPr>
        <p:blipFill>
          <a:blip r:embed="rId4">
            <a:alphaModFix/>
          </a:blip>
          <a:stretch>
            <a:fillRect/>
          </a:stretch>
        </p:blipFill>
        <p:spPr>
          <a:xfrm>
            <a:off x="1147938" y="1061259"/>
            <a:ext cx="6848118" cy="38112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lang="en">
                <a:solidFill>
                  <a:srgbClr val="ED037C"/>
                </a:solidFill>
              </a:rPr>
              <a:t>Modeling Approach</a:t>
            </a:r>
            <a:endParaRPr/>
          </a:p>
        </p:txBody>
      </p:sp>
      <p:sp>
        <p:nvSpPr>
          <p:cNvPr id="304" name="Google Shape;304;p34"/>
          <p:cNvSpPr txBox="1"/>
          <p:nvPr>
            <p:ph idx="1" type="subTitle"/>
          </p:nvPr>
        </p:nvSpPr>
        <p:spPr>
          <a:xfrm>
            <a:off x="251521" y="628684"/>
            <a:ext cx="7200900" cy="4002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lang="en"/>
              <a:t>Supervised modeling with customer data only (Easy Model)</a:t>
            </a:r>
            <a:endParaRPr/>
          </a:p>
        </p:txBody>
      </p:sp>
      <p:sp>
        <p:nvSpPr>
          <p:cNvPr id="305" name="Google Shape;305;p34"/>
          <p:cNvSpPr txBox="1"/>
          <p:nvPr/>
        </p:nvSpPr>
        <p:spPr>
          <a:xfrm>
            <a:off x="4861625" y="1157775"/>
            <a:ext cx="41061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Pipeline Approach</a:t>
            </a:r>
            <a:endParaRPr b="0" i="0" sz="1400" u="none" cap="none" strike="noStrike">
              <a:solidFill>
                <a:schemeClr val="lt1"/>
              </a:solidFill>
              <a:latin typeface="Arial"/>
              <a:ea typeface="Arial"/>
              <a:cs typeface="Arial"/>
              <a:sym typeface="Arial"/>
            </a:endParaRPr>
          </a:p>
        </p:txBody>
      </p:sp>
      <p:sp>
        <p:nvSpPr>
          <p:cNvPr id="306" name="Google Shape;306;p34"/>
          <p:cNvSpPr txBox="1"/>
          <p:nvPr/>
        </p:nvSpPr>
        <p:spPr>
          <a:xfrm>
            <a:off x="4861625" y="1439175"/>
            <a:ext cx="4106100" cy="13191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SzPts val="1100"/>
              <a:buFont typeface="Arial"/>
              <a:buChar char="●"/>
            </a:pPr>
            <a:r>
              <a:rPr lang="en" sz="1100">
                <a:solidFill>
                  <a:schemeClr val="dk1"/>
                </a:solidFill>
              </a:rPr>
              <a:t>Pipeline consisted of</a:t>
            </a:r>
            <a:r>
              <a:rPr b="1" lang="en" sz="1100">
                <a:solidFill>
                  <a:srgbClr val="ED037C"/>
                </a:solidFill>
              </a:rPr>
              <a:t> 6 models for comparison</a:t>
            </a:r>
            <a:endParaRPr b="1" sz="1100">
              <a:solidFill>
                <a:srgbClr val="ED037C"/>
              </a:solidFill>
            </a:endParaRPr>
          </a:p>
          <a:p>
            <a:pPr indent="-298450" lvl="0" marL="457200" rtl="0" algn="l">
              <a:lnSpc>
                <a:spcPct val="100000"/>
              </a:lnSpc>
              <a:spcBef>
                <a:spcPts val="0"/>
              </a:spcBef>
              <a:spcAft>
                <a:spcPts val="0"/>
              </a:spcAft>
              <a:buSzPts val="1100"/>
              <a:buChar char="●"/>
            </a:pPr>
            <a:r>
              <a:rPr b="1" lang="en" sz="1100">
                <a:solidFill>
                  <a:srgbClr val="ED037C"/>
                </a:solidFill>
              </a:rPr>
              <a:t>GridSearchCV</a:t>
            </a:r>
            <a:r>
              <a:rPr lang="en" sz="1100">
                <a:solidFill>
                  <a:schemeClr val="dk1"/>
                </a:solidFill>
              </a:rPr>
              <a:t> was utilized to find the optimal parameters for each model.</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rPr>
              <a:t>Best model was determined in terms of</a:t>
            </a:r>
            <a:r>
              <a:rPr b="1" lang="en" sz="1100">
                <a:solidFill>
                  <a:srgbClr val="ED037C"/>
                </a:solidFill>
              </a:rPr>
              <a:t> test set accuracy</a:t>
            </a:r>
            <a:endParaRPr b="1" sz="1100">
              <a:solidFill>
                <a:srgbClr val="ED037C"/>
              </a:solidFill>
            </a:endParaRPr>
          </a:p>
          <a:p>
            <a:pPr indent="-298450" lvl="0" marL="457200" rtl="0" algn="l">
              <a:lnSpc>
                <a:spcPct val="100000"/>
              </a:lnSpc>
              <a:spcBef>
                <a:spcPts val="0"/>
              </a:spcBef>
              <a:spcAft>
                <a:spcPts val="0"/>
              </a:spcAft>
              <a:buSzPts val="1100"/>
              <a:buChar char="●"/>
            </a:pPr>
            <a:r>
              <a:rPr lang="en" sz="1100">
                <a:solidFill>
                  <a:schemeClr val="dk1"/>
                </a:solidFill>
              </a:rPr>
              <a:t>F1 score, Recall, Precision, and AUC metrics were utilized as well for comparison</a:t>
            </a:r>
            <a:endParaRPr b="1" sz="1100">
              <a:solidFill>
                <a:srgbClr val="ED037C"/>
              </a:solidFill>
            </a:endParaRPr>
          </a:p>
          <a:p>
            <a:pPr indent="0" lvl="0" marL="45720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07" name="Google Shape;307;p34"/>
          <p:cNvSpPr txBox="1"/>
          <p:nvPr/>
        </p:nvSpPr>
        <p:spPr>
          <a:xfrm>
            <a:off x="153300" y="1157775"/>
            <a:ext cx="41061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rPr lang="en">
                <a:solidFill>
                  <a:schemeClr val="lt1"/>
                </a:solidFill>
              </a:rPr>
              <a:t>Model Output by Test Accuracy</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pic>
        <p:nvPicPr>
          <p:cNvPr id="308" name="Google Shape;308;p34"/>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309" name="Google Shape;309;p34"/>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310" name="Google Shape;310;p34"/>
          <p:cNvSpPr txBox="1"/>
          <p:nvPr/>
        </p:nvSpPr>
        <p:spPr>
          <a:xfrm>
            <a:off x="4940225" y="2808975"/>
            <a:ext cx="40275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Best Model Overview</a:t>
            </a:r>
            <a:endParaRPr b="0" i="0" sz="1400" u="none" cap="none" strike="noStrike">
              <a:solidFill>
                <a:schemeClr val="lt1"/>
              </a:solidFill>
              <a:latin typeface="Arial"/>
              <a:ea typeface="Arial"/>
              <a:cs typeface="Arial"/>
              <a:sym typeface="Arial"/>
            </a:endParaRPr>
          </a:p>
        </p:txBody>
      </p:sp>
      <p:graphicFrame>
        <p:nvGraphicFramePr>
          <p:cNvPr id="311" name="Google Shape;311;p34"/>
          <p:cNvGraphicFramePr/>
          <p:nvPr/>
        </p:nvGraphicFramePr>
        <p:xfrm>
          <a:off x="153300" y="1510025"/>
          <a:ext cx="3000000" cy="3000000"/>
        </p:xfrm>
        <a:graphic>
          <a:graphicData uri="http://schemas.openxmlformats.org/drawingml/2006/table">
            <a:tbl>
              <a:tblPr>
                <a:noFill/>
                <a:tableStyleId>{5F3BC7E8-2E10-4FE6-B4EA-EA9AE97B1AC7}</a:tableStyleId>
              </a:tblPr>
              <a:tblGrid>
                <a:gridCol w="727725"/>
                <a:gridCol w="722275"/>
                <a:gridCol w="616875"/>
                <a:gridCol w="628700"/>
                <a:gridCol w="652400"/>
                <a:gridCol w="758125"/>
              </a:tblGrid>
              <a:tr h="418000">
                <a:tc>
                  <a:txBody>
                    <a:bodyPr/>
                    <a:lstStyle/>
                    <a:p>
                      <a:pPr indent="0" lvl="0" marL="0" marR="0" rtl="0" algn="ctr">
                        <a:lnSpc>
                          <a:spcPct val="100000"/>
                        </a:lnSpc>
                        <a:spcBef>
                          <a:spcPts val="0"/>
                        </a:spcBef>
                        <a:spcAft>
                          <a:spcPts val="0"/>
                        </a:spcAft>
                        <a:buClr>
                          <a:srgbClr val="000000"/>
                        </a:buClr>
                        <a:buSzPts val="500"/>
                        <a:buFont typeface="Arial"/>
                        <a:buNone/>
                      </a:pPr>
                      <a:r>
                        <a:rPr b="1" lang="en" sz="750">
                          <a:solidFill>
                            <a:srgbClr val="FFFFFF"/>
                          </a:solidFill>
                        </a:rPr>
                        <a:t>Pipeline Models</a:t>
                      </a:r>
                      <a:endParaRPr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Training Accuracy</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Test Accuracy</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Precision</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Recall</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F-1 score</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r>
              <a:tr h="434075">
                <a:tc>
                  <a:txBody>
                    <a:bodyPr/>
                    <a:lstStyle/>
                    <a:p>
                      <a:pPr indent="0" lvl="0" marL="0" marR="0" rtl="0" algn="ctr">
                        <a:lnSpc>
                          <a:spcPct val="100000"/>
                        </a:lnSpc>
                        <a:spcBef>
                          <a:spcPts val="0"/>
                        </a:spcBef>
                        <a:spcAft>
                          <a:spcPts val="0"/>
                        </a:spcAft>
                        <a:buClr>
                          <a:srgbClr val="000000"/>
                        </a:buClr>
                        <a:buSzPts val="600"/>
                        <a:buFont typeface="Arial"/>
                        <a:buNone/>
                      </a:pPr>
                      <a:r>
                        <a:rPr b="1" lang="en" sz="750"/>
                        <a:t>Logistic Regression</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0.429</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 0.451</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0.450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0.450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0.430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76200">
                <a:tc>
                  <a:txBody>
                    <a:bodyPr/>
                    <a:lstStyle/>
                    <a:p>
                      <a:pPr indent="0" lvl="0" marL="0" rtl="0" algn="ctr">
                        <a:spcBef>
                          <a:spcPts val="0"/>
                        </a:spcBef>
                        <a:spcAft>
                          <a:spcPts val="0"/>
                        </a:spcAft>
                        <a:buNone/>
                      </a:pPr>
                      <a:r>
                        <a:rPr b="1" lang="en" sz="750">
                          <a:solidFill>
                            <a:schemeClr val="dk1"/>
                          </a:solidFill>
                        </a:rPr>
                        <a:t>Decision Tree</a:t>
                      </a:r>
                      <a:endParaRPr b="1" sz="75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0.431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0.444</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0.320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0.370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4900">
                <a:tc>
                  <a:txBody>
                    <a:bodyPr/>
                    <a:lstStyle/>
                    <a:p>
                      <a:pPr indent="0" lvl="0" marL="0" rtl="0" algn="ctr">
                        <a:spcBef>
                          <a:spcPts val="0"/>
                        </a:spcBef>
                        <a:spcAft>
                          <a:spcPts val="0"/>
                        </a:spcAft>
                        <a:buNone/>
                      </a:pPr>
                      <a:r>
                        <a:rPr b="1" lang="en" sz="750">
                          <a:solidFill>
                            <a:schemeClr val="dk1"/>
                          </a:solidFill>
                        </a:rPr>
                        <a:t>KNN</a:t>
                      </a:r>
                      <a:endParaRPr b="1" sz="75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0.413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 0.429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0.430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0.430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4075">
                <a:tc>
                  <a:txBody>
                    <a:bodyPr/>
                    <a:lstStyle/>
                    <a:p>
                      <a:pPr indent="0" lvl="0" marL="0" rtl="0" algn="ctr">
                        <a:spcBef>
                          <a:spcPts val="0"/>
                        </a:spcBef>
                        <a:spcAft>
                          <a:spcPts val="0"/>
                        </a:spcAft>
                        <a:buClr>
                          <a:schemeClr val="dk1"/>
                        </a:buClr>
                        <a:buSzPts val="600"/>
                        <a:buFont typeface="Arial"/>
                        <a:buNone/>
                      </a:pPr>
                      <a:r>
                        <a:rPr b="1" lang="en" sz="750">
                          <a:solidFill>
                            <a:schemeClr val="dk1"/>
                          </a:solidFill>
                        </a:rPr>
                        <a:t>SVC</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0.434</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0.450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0.450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76200">
                <a:tc>
                  <a:txBody>
                    <a:bodyPr/>
                    <a:lstStyle/>
                    <a:p>
                      <a:pPr indent="0" lvl="0" marL="0" rtl="0" algn="ctr">
                        <a:spcBef>
                          <a:spcPts val="0"/>
                        </a:spcBef>
                        <a:spcAft>
                          <a:spcPts val="0"/>
                        </a:spcAft>
                        <a:buClr>
                          <a:schemeClr val="dk1"/>
                        </a:buClr>
                        <a:buSzPts val="600"/>
                        <a:buFont typeface="Arial"/>
                        <a:buNone/>
                      </a:pPr>
                      <a:r>
                        <a:rPr b="1" lang="en" sz="750">
                          <a:solidFill>
                            <a:schemeClr val="dk1"/>
                          </a:solidFill>
                        </a:rPr>
                        <a:t>Random Forest</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0.448</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0.456</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0.460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76200">
                <a:tc>
                  <a:txBody>
                    <a:bodyPr/>
                    <a:lstStyle/>
                    <a:p>
                      <a:pPr indent="0" lvl="0" marL="0" rtl="0" algn="ctr">
                        <a:spcBef>
                          <a:spcPts val="0"/>
                        </a:spcBef>
                        <a:spcAft>
                          <a:spcPts val="0"/>
                        </a:spcAft>
                        <a:buNone/>
                      </a:pPr>
                      <a:r>
                        <a:rPr b="1" lang="en" sz="750">
                          <a:solidFill>
                            <a:schemeClr val="dk1"/>
                          </a:solidFill>
                        </a:rPr>
                        <a:t>Gradient Boosting</a:t>
                      </a:r>
                      <a:endParaRPr b="1" sz="75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0.451</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0.460 </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0.450 </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0.460 </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0.460</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bl>
          </a:graphicData>
        </a:graphic>
      </p:graphicFrame>
      <p:sp>
        <p:nvSpPr>
          <p:cNvPr id="312" name="Google Shape;312;p34"/>
          <p:cNvSpPr txBox="1"/>
          <p:nvPr/>
        </p:nvSpPr>
        <p:spPr>
          <a:xfrm>
            <a:off x="5084525" y="3527600"/>
            <a:ext cx="3804600" cy="1558800"/>
          </a:xfrm>
          <a:prstGeom prst="rect">
            <a:avLst/>
          </a:prstGeom>
          <a:noFill/>
          <a:ln cap="flat" cmpd="sng" w="9525">
            <a:solidFill>
              <a:srgbClr val="ED037C"/>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chemeClr val="dk1"/>
                </a:solidFill>
              </a:rPr>
              <a:t>Comparison among models:</a:t>
            </a:r>
            <a:endParaRPr b="1" sz="1100" u="sng">
              <a:solidFill>
                <a:schemeClr val="dk1"/>
              </a:solidFill>
            </a:endParaRPr>
          </a:p>
          <a:p>
            <a:pPr indent="-292100" lvl="0" marL="457200" rtl="0" algn="just">
              <a:lnSpc>
                <a:spcPct val="115000"/>
              </a:lnSpc>
              <a:spcBef>
                <a:spcPts val="0"/>
              </a:spcBef>
              <a:spcAft>
                <a:spcPts val="0"/>
              </a:spcAft>
              <a:buSzPts val="1000"/>
              <a:buChar char="●"/>
            </a:pPr>
            <a:r>
              <a:rPr lang="en" sz="1100">
                <a:solidFill>
                  <a:schemeClr val="dk1"/>
                </a:solidFill>
              </a:rPr>
              <a:t>Gradient Boosting - Best (learn from the residuals of the last grown trees)</a:t>
            </a:r>
            <a:endParaRPr sz="1100">
              <a:solidFill>
                <a:schemeClr val="dk1"/>
              </a:solidFill>
            </a:endParaRPr>
          </a:p>
          <a:p>
            <a:pPr indent="-292100" lvl="0" marL="457200" rtl="0" algn="just">
              <a:lnSpc>
                <a:spcPct val="115000"/>
              </a:lnSpc>
              <a:spcBef>
                <a:spcPts val="1000"/>
              </a:spcBef>
              <a:spcAft>
                <a:spcPts val="0"/>
              </a:spcAft>
              <a:buSzPts val="1000"/>
              <a:buChar char="●"/>
            </a:pPr>
            <a:r>
              <a:rPr lang="en" sz="1100">
                <a:solidFill>
                  <a:schemeClr val="dk1"/>
                </a:solidFill>
              </a:rPr>
              <a:t>KNN - worst (curse of dimensionality)</a:t>
            </a:r>
            <a:endParaRPr sz="1100">
              <a:solidFill>
                <a:schemeClr val="dk1"/>
              </a:solidFill>
            </a:endParaRPr>
          </a:p>
          <a:p>
            <a:pPr indent="-298450" lvl="0" marL="457200" rtl="0" algn="just">
              <a:lnSpc>
                <a:spcPct val="115000"/>
              </a:lnSpc>
              <a:spcBef>
                <a:spcPts val="1000"/>
              </a:spcBef>
              <a:spcAft>
                <a:spcPts val="1000"/>
              </a:spcAft>
              <a:buClr>
                <a:schemeClr val="dk1"/>
              </a:buClr>
              <a:buSzPts val="1100"/>
              <a:buChar char="●"/>
            </a:pPr>
            <a:r>
              <a:rPr lang="en" sz="1100">
                <a:solidFill>
                  <a:schemeClr val="dk1"/>
                </a:solidFill>
              </a:rPr>
              <a:t>Logistic Regression - Poor performance (due to multi-label classification problem)</a:t>
            </a:r>
            <a:endParaRPr sz="1100">
              <a:solidFill>
                <a:schemeClr val="dk1"/>
              </a:solidFill>
            </a:endParaRPr>
          </a:p>
        </p:txBody>
      </p:sp>
      <p:sp>
        <p:nvSpPr>
          <p:cNvPr id="313" name="Google Shape;313;p34"/>
          <p:cNvSpPr txBox="1"/>
          <p:nvPr/>
        </p:nvSpPr>
        <p:spPr>
          <a:xfrm>
            <a:off x="4940225" y="3090375"/>
            <a:ext cx="3948900" cy="59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100">
                <a:solidFill>
                  <a:schemeClr val="dk1"/>
                </a:solidFill>
              </a:rPr>
              <a:t>Test Accuracy: </a:t>
            </a:r>
            <a:r>
              <a:rPr b="1" lang="en" sz="1100">
                <a:solidFill>
                  <a:srgbClr val="ED037C"/>
                </a:solidFill>
              </a:rPr>
              <a:t>46%                </a:t>
            </a:r>
            <a:r>
              <a:rPr b="1" lang="en" sz="1100"/>
              <a:t>AUC: </a:t>
            </a:r>
            <a:r>
              <a:rPr b="1" lang="en" sz="1100">
                <a:solidFill>
                  <a:srgbClr val="ED037C"/>
                </a:solidFill>
              </a:rPr>
              <a:t>65.20%</a:t>
            </a:r>
            <a:endParaRPr b="1" sz="1100">
              <a:solidFill>
                <a:srgbClr val="ED037C"/>
              </a:solidFill>
            </a:endParaRPr>
          </a:p>
          <a:p>
            <a:pPr indent="0" lvl="0" marL="457200" rtl="0" algn="l">
              <a:lnSpc>
                <a:spcPct val="115000"/>
              </a:lnSpc>
              <a:spcBef>
                <a:spcPts val="0"/>
              </a:spcBef>
              <a:spcAft>
                <a:spcPts val="0"/>
              </a:spcAft>
              <a:buNone/>
            </a:pPr>
            <a:r>
              <a:t/>
            </a:r>
            <a:endParaRPr/>
          </a:p>
        </p:txBody>
      </p:sp>
      <p:pic>
        <p:nvPicPr>
          <p:cNvPr id="314" name="Google Shape;314;p34"/>
          <p:cNvPicPr preferRelativeResize="0"/>
          <p:nvPr/>
        </p:nvPicPr>
        <p:blipFill rotWithShape="1">
          <a:blip r:embed="rId4">
            <a:alphaModFix/>
          </a:blip>
          <a:srcRect b="0" l="1487" r="0" t="3409"/>
          <a:stretch/>
        </p:blipFill>
        <p:spPr>
          <a:xfrm>
            <a:off x="5052850" y="3367850"/>
            <a:ext cx="3867949" cy="172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lang="en">
                <a:solidFill>
                  <a:srgbClr val="ED037C"/>
                </a:solidFill>
              </a:rPr>
              <a:t>Modeling Approach</a:t>
            </a:r>
            <a:endParaRPr/>
          </a:p>
        </p:txBody>
      </p:sp>
      <p:sp>
        <p:nvSpPr>
          <p:cNvPr id="320" name="Google Shape;320;p35"/>
          <p:cNvSpPr txBox="1"/>
          <p:nvPr>
            <p:ph idx="1" type="subTitle"/>
          </p:nvPr>
        </p:nvSpPr>
        <p:spPr>
          <a:xfrm>
            <a:off x="251521" y="628684"/>
            <a:ext cx="7200900" cy="4002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lang="en"/>
              <a:t>Supervised modeling with customer data only (</a:t>
            </a:r>
            <a:r>
              <a:rPr lang="en"/>
              <a:t>Easy Model)</a:t>
            </a:r>
            <a:endParaRPr/>
          </a:p>
        </p:txBody>
      </p:sp>
      <p:sp>
        <p:nvSpPr>
          <p:cNvPr id="321" name="Google Shape;321;p35"/>
          <p:cNvSpPr txBox="1"/>
          <p:nvPr/>
        </p:nvSpPr>
        <p:spPr>
          <a:xfrm>
            <a:off x="251525" y="1157775"/>
            <a:ext cx="3948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Model Overview: </a:t>
            </a:r>
            <a:r>
              <a:rPr lang="en">
                <a:solidFill>
                  <a:schemeClr val="lt1"/>
                </a:solidFill>
              </a:rPr>
              <a:t>Neural Network</a:t>
            </a:r>
            <a:r>
              <a:rPr b="0" i="0" lang="en" sz="1400" u="none" cap="none" strike="noStrike">
                <a:solidFill>
                  <a:schemeClr val="lt1"/>
                </a:solidFill>
                <a:latin typeface="Arial"/>
                <a:ea typeface="Arial"/>
                <a:cs typeface="Arial"/>
                <a:sym typeface="Arial"/>
              </a:rPr>
              <a:t> Model</a:t>
            </a:r>
            <a:endParaRPr b="0" i="0" sz="1400" u="none" cap="none" strike="noStrike">
              <a:solidFill>
                <a:schemeClr val="lt1"/>
              </a:solidFill>
              <a:latin typeface="Arial"/>
              <a:ea typeface="Arial"/>
              <a:cs typeface="Arial"/>
              <a:sym typeface="Arial"/>
            </a:endParaRPr>
          </a:p>
        </p:txBody>
      </p:sp>
      <p:sp>
        <p:nvSpPr>
          <p:cNvPr id="322" name="Google Shape;322;p35"/>
          <p:cNvSpPr txBox="1"/>
          <p:nvPr/>
        </p:nvSpPr>
        <p:spPr>
          <a:xfrm>
            <a:off x="251525" y="1439175"/>
            <a:ext cx="3948900" cy="1637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Neural network was performed with 1 input layer, 3 hidden layers and an output layer.</a:t>
            </a:r>
            <a:endParaRPr sz="1100">
              <a:solidFill>
                <a:schemeClr val="dk1"/>
              </a:solidFill>
            </a:endParaRPr>
          </a:p>
          <a:p>
            <a:pPr indent="-298450" lvl="0" marL="457200" rtl="0" algn="just">
              <a:spcBef>
                <a:spcPts val="0"/>
              </a:spcBef>
              <a:spcAft>
                <a:spcPts val="0"/>
              </a:spcAft>
              <a:buClr>
                <a:schemeClr val="dk1"/>
              </a:buClr>
              <a:buSzPts val="1100"/>
              <a:buChar char="●"/>
            </a:pPr>
            <a:r>
              <a:rPr lang="en" sz="1100">
                <a:solidFill>
                  <a:schemeClr val="dk1"/>
                </a:solidFill>
              </a:rPr>
              <a:t>Keras Tuner was utilized to search and select the optimal number of neurons.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The 3 hidden layers has </a:t>
            </a:r>
            <a:r>
              <a:rPr b="1" lang="en" sz="1100">
                <a:solidFill>
                  <a:srgbClr val="ED037C"/>
                </a:solidFill>
              </a:rPr>
              <a:t>256, 368 and 96 neurons</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The output layer has 3 target variables which is the rating separated into</a:t>
            </a:r>
            <a:r>
              <a:rPr b="1" lang="en" sz="1100">
                <a:solidFill>
                  <a:srgbClr val="ED037C"/>
                </a:solidFill>
              </a:rPr>
              <a:t> 3 response variables </a:t>
            </a:r>
            <a:r>
              <a:rPr lang="en" sz="1100"/>
              <a:t>and the activation function used is ‘softmax</a:t>
            </a:r>
            <a:r>
              <a:rPr b="1" lang="en" sz="1100">
                <a:solidFill>
                  <a:srgbClr val="ED037C"/>
                </a:solidFill>
              </a:rPr>
              <a:t>’.</a:t>
            </a:r>
            <a:endParaRPr b="1" sz="1100">
              <a:solidFill>
                <a:srgbClr val="ED037C"/>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Test Accuracy : </a:t>
            </a:r>
            <a:r>
              <a:rPr b="1" lang="en" sz="1100">
                <a:solidFill>
                  <a:srgbClr val="ED037C"/>
                </a:solidFill>
              </a:rPr>
              <a:t>47.58%</a:t>
            </a:r>
            <a:endParaRPr sz="1100">
              <a:solidFill>
                <a:schemeClr val="dk1"/>
              </a:solidFil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850"/>
              <a:buFont typeface="Arial"/>
              <a:buNone/>
            </a:pPr>
            <a:r>
              <a:t/>
            </a:r>
            <a:endParaRPr b="0" i="0" sz="850" u="none" cap="none" strike="noStrike">
              <a:solidFill>
                <a:schemeClr val="dk1"/>
              </a:solidFill>
              <a:latin typeface="Arial"/>
              <a:ea typeface="Arial"/>
              <a:cs typeface="Arial"/>
              <a:sym typeface="Arial"/>
            </a:endParaRPr>
          </a:p>
        </p:txBody>
      </p:sp>
      <p:sp>
        <p:nvSpPr>
          <p:cNvPr id="323" name="Google Shape;323;p35"/>
          <p:cNvSpPr txBox="1"/>
          <p:nvPr/>
        </p:nvSpPr>
        <p:spPr>
          <a:xfrm>
            <a:off x="5046888" y="1157775"/>
            <a:ext cx="3948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Model Output (Neural Network Model)</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pic>
        <p:nvPicPr>
          <p:cNvPr id="324" name="Google Shape;324;p35"/>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325" name="Google Shape;325;p35"/>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pic>
        <p:nvPicPr>
          <p:cNvPr id="326" name="Google Shape;326;p35"/>
          <p:cNvPicPr preferRelativeResize="0"/>
          <p:nvPr/>
        </p:nvPicPr>
        <p:blipFill>
          <a:blip r:embed="rId4">
            <a:alphaModFix/>
          </a:blip>
          <a:stretch>
            <a:fillRect/>
          </a:stretch>
        </p:blipFill>
        <p:spPr>
          <a:xfrm>
            <a:off x="5068725" y="1496250"/>
            <a:ext cx="3905250" cy="1247775"/>
          </a:xfrm>
          <a:prstGeom prst="rect">
            <a:avLst/>
          </a:prstGeom>
          <a:noFill/>
          <a:ln>
            <a:noFill/>
          </a:ln>
        </p:spPr>
      </p:pic>
      <p:pic>
        <p:nvPicPr>
          <p:cNvPr id="327" name="Google Shape;327;p35"/>
          <p:cNvPicPr preferRelativeResize="0"/>
          <p:nvPr/>
        </p:nvPicPr>
        <p:blipFill>
          <a:blip r:embed="rId5">
            <a:alphaModFix/>
          </a:blip>
          <a:stretch>
            <a:fillRect/>
          </a:stretch>
        </p:blipFill>
        <p:spPr>
          <a:xfrm>
            <a:off x="5311975" y="2816848"/>
            <a:ext cx="3662000" cy="2243702"/>
          </a:xfrm>
          <a:prstGeom prst="rect">
            <a:avLst/>
          </a:prstGeom>
          <a:noFill/>
          <a:ln>
            <a:noFill/>
          </a:ln>
        </p:spPr>
      </p:pic>
      <p:sp>
        <p:nvSpPr>
          <p:cNvPr id="328" name="Google Shape;328;p35"/>
          <p:cNvSpPr/>
          <p:nvPr/>
        </p:nvSpPr>
        <p:spPr>
          <a:xfrm>
            <a:off x="6399225" y="2782725"/>
            <a:ext cx="1979100" cy="22437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txBox="1"/>
          <p:nvPr/>
        </p:nvSpPr>
        <p:spPr>
          <a:xfrm>
            <a:off x="251525" y="3261900"/>
            <a:ext cx="3948900" cy="1763100"/>
          </a:xfrm>
          <a:prstGeom prst="rect">
            <a:avLst/>
          </a:prstGeom>
          <a:noFill/>
          <a:ln cap="flat" cmpd="sng" w="9525">
            <a:solidFill>
              <a:srgbClr val="ED037C"/>
            </a:solidFill>
            <a:prstDash val="dash"/>
            <a:round/>
            <a:headEnd len="sm" w="sm" type="none"/>
            <a:tailEnd len="sm" w="sm" type="none"/>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b="1" lang="en" sz="1100">
                <a:solidFill>
                  <a:schemeClr val="dk1"/>
                </a:solidFill>
              </a:rPr>
              <a:t>Hyperparameter Tuning:</a:t>
            </a:r>
            <a:endParaRPr b="1" sz="1100">
              <a:solidFill>
                <a:schemeClr val="dk1"/>
              </a:solidFill>
            </a:endParaRPr>
          </a:p>
          <a:p>
            <a:pPr indent="0" lvl="0" marL="457200" rtl="0" algn="just">
              <a:lnSpc>
                <a:spcPct val="115000"/>
              </a:lnSpc>
              <a:spcBef>
                <a:spcPts val="0"/>
              </a:spcBef>
              <a:spcAft>
                <a:spcPts val="0"/>
              </a:spcAft>
              <a:buNone/>
            </a:pPr>
            <a:r>
              <a:t/>
            </a:r>
            <a:endParaRPr b="1"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The number of neurons that are used in the hidden layer was chosen between 16 to 512</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Activation function types in the hidden layer were tested using relu and sigmoid </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Model optimizers were tested using rmsprop</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Feature Importance</a:t>
            </a:r>
            <a:endParaRPr/>
          </a:p>
        </p:txBody>
      </p:sp>
      <p:sp>
        <p:nvSpPr>
          <p:cNvPr id="335" name="Google Shape;335;p36"/>
          <p:cNvSpPr txBox="1"/>
          <p:nvPr/>
        </p:nvSpPr>
        <p:spPr>
          <a:xfrm>
            <a:off x="6754675" y="1564775"/>
            <a:ext cx="2308800" cy="1708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AutoNum type="arabicPeriod"/>
            </a:pPr>
            <a:r>
              <a:rPr lang="en" sz="1100"/>
              <a:t>Average Outgoing Amount</a:t>
            </a:r>
            <a:endParaRPr sz="1100"/>
          </a:p>
          <a:p>
            <a:pPr indent="-298450" lvl="0" marL="457200" rtl="0" algn="l">
              <a:spcBef>
                <a:spcPts val="0"/>
              </a:spcBef>
              <a:spcAft>
                <a:spcPts val="0"/>
              </a:spcAft>
              <a:buSzPts val="1100"/>
              <a:buAutoNum type="arabicPeriod"/>
            </a:pPr>
            <a:r>
              <a:rPr lang="en" sz="1100"/>
              <a:t>Count of </a:t>
            </a:r>
            <a:r>
              <a:rPr lang="en" sz="1100"/>
              <a:t>Chequing</a:t>
            </a:r>
            <a:r>
              <a:rPr lang="en" sz="1100"/>
              <a:t> Accounts</a:t>
            </a:r>
            <a:endParaRPr sz="1100"/>
          </a:p>
          <a:p>
            <a:pPr indent="-298450" lvl="0" marL="457200" rtl="0" algn="l">
              <a:spcBef>
                <a:spcPts val="0"/>
              </a:spcBef>
              <a:spcAft>
                <a:spcPts val="0"/>
              </a:spcAft>
              <a:buSzPts val="1100"/>
              <a:buAutoNum type="arabicPeriod"/>
            </a:pPr>
            <a:r>
              <a:rPr lang="en" sz="1100"/>
              <a:t>Customer Status: Others</a:t>
            </a:r>
            <a:endParaRPr sz="1100"/>
          </a:p>
          <a:p>
            <a:pPr indent="-298450" lvl="0" marL="457200" rtl="0" algn="l">
              <a:spcBef>
                <a:spcPts val="0"/>
              </a:spcBef>
              <a:spcAft>
                <a:spcPts val="0"/>
              </a:spcAft>
              <a:buSzPts val="1100"/>
              <a:buAutoNum type="arabicPeriod"/>
            </a:pPr>
            <a:r>
              <a:rPr lang="en" sz="1100"/>
              <a:t>Standard Deviation of Incoming Transaction Count</a:t>
            </a:r>
            <a:endParaRPr sz="1100"/>
          </a:p>
          <a:p>
            <a:pPr indent="-298450" lvl="0" marL="457200" rtl="0" algn="l">
              <a:spcBef>
                <a:spcPts val="0"/>
              </a:spcBef>
              <a:spcAft>
                <a:spcPts val="0"/>
              </a:spcAft>
              <a:buSzPts val="1100"/>
              <a:buAutoNum type="arabicPeriod"/>
            </a:pPr>
            <a:r>
              <a:rPr lang="en" sz="1100"/>
              <a:t>Joint Account Type</a:t>
            </a:r>
            <a:endParaRPr sz="1100"/>
          </a:p>
          <a:p>
            <a:pPr indent="0" lvl="0" marL="0" rtl="0" algn="l">
              <a:spcBef>
                <a:spcPts val="0"/>
              </a:spcBef>
              <a:spcAft>
                <a:spcPts val="0"/>
              </a:spcAft>
              <a:buNone/>
            </a:pPr>
            <a:r>
              <a:t/>
            </a:r>
            <a:endParaRPr sz="1100"/>
          </a:p>
        </p:txBody>
      </p:sp>
      <p:sp>
        <p:nvSpPr>
          <p:cNvPr id="336" name="Google Shape;336;p36"/>
          <p:cNvSpPr txBox="1"/>
          <p:nvPr/>
        </p:nvSpPr>
        <p:spPr>
          <a:xfrm>
            <a:off x="6754675" y="1283375"/>
            <a:ext cx="22467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latin typeface="Roboto"/>
                <a:ea typeface="Roboto"/>
                <a:cs typeface="Roboto"/>
                <a:sym typeface="Roboto"/>
              </a:rPr>
              <a:t>Important Predictors</a:t>
            </a:r>
            <a:endParaRPr b="0" i="0" sz="1400" u="none" cap="none" strike="noStrike">
              <a:solidFill>
                <a:schemeClr val="lt1"/>
              </a:solidFill>
              <a:latin typeface="Roboto"/>
              <a:ea typeface="Roboto"/>
              <a:cs typeface="Roboto"/>
              <a:sym typeface="Roboto"/>
            </a:endParaRPr>
          </a:p>
        </p:txBody>
      </p:sp>
      <p:sp>
        <p:nvSpPr>
          <p:cNvPr id="337" name="Google Shape;337;p36"/>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a:solidFill>
                  <a:srgbClr val="ED037C"/>
                </a:solidFill>
              </a:rPr>
              <a:t>Modeling Approach</a:t>
            </a:r>
            <a:endParaRPr/>
          </a:p>
        </p:txBody>
      </p:sp>
      <p:pic>
        <p:nvPicPr>
          <p:cNvPr id="338" name="Google Shape;338;p36"/>
          <p:cNvPicPr preferRelativeResize="0"/>
          <p:nvPr/>
        </p:nvPicPr>
        <p:blipFill>
          <a:blip r:embed="rId3">
            <a:alphaModFix/>
          </a:blip>
          <a:stretch>
            <a:fillRect/>
          </a:stretch>
        </p:blipFill>
        <p:spPr>
          <a:xfrm>
            <a:off x="152400" y="1179834"/>
            <a:ext cx="6555927" cy="3774118"/>
          </a:xfrm>
          <a:prstGeom prst="rect">
            <a:avLst/>
          </a:prstGeom>
          <a:noFill/>
          <a:ln>
            <a:noFill/>
          </a:ln>
        </p:spPr>
      </p:pic>
      <p:sp>
        <p:nvSpPr>
          <p:cNvPr id="339" name="Google Shape;339;p36"/>
          <p:cNvSpPr txBox="1"/>
          <p:nvPr/>
        </p:nvSpPr>
        <p:spPr>
          <a:xfrm>
            <a:off x="1815450" y="1179825"/>
            <a:ext cx="4893000" cy="523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None/>
            </a:pPr>
            <a:r>
              <a:rPr b="1" lang="en" sz="1100">
                <a:solidFill>
                  <a:srgbClr val="ED037C"/>
                </a:solidFill>
              </a:rPr>
              <a:t>*L1 Regularization to reduce predictors from 56 to 47</a:t>
            </a:r>
            <a:endParaRPr b="1" sz="1100">
              <a:solidFill>
                <a:srgbClr val="ED037C"/>
              </a:solidFill>
            </a:endParaRPr>
          </a:p>
          <a:p>
            <a:pPr indent="0" lvl="0" marL="0" rtl="0" algn="r">
              <a:spcBef>
                <a:spcPts val="0"/>
              </a:spcBef>
              <a:spcAft>
                <a:spcPts val="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a:solidFill>
                  <a:srgbClr val="ED037C"/>
                </a:solidFill>
              </a:rPr>
              <a:t>Modeling Approach</a:t>
            </a:r>
            <a:endParaRPr/>
          </a:p>
        </p:txBody>
      </p:sp>
      <p:sp>
        <p:nvSpPr>
          <p:cNvPr id="345" name="Google Shape;345;p37"/>
          <p:cNvSpPr txBox="1"/>
          <p:nvPr>
            <p:ph idx="1" type="subTitle"/>
          </p:nvPr>
        </p:nvSpPr>
        <p:spPr>
          <a:xfrm>
            <a:off x="251521" y="628684"/>
            <a:ext cx="7200900" cy="4002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500"/>
              </a:spcAft>
              <a:buClr>
                <a:schemeClr val="dk1"/>
              </a:buClr>
              <a:buSzPts val="1100"/>
              <a:buFont typeface="Arial"/>
              <a:buNone/>
            </a:pPr>
            <a:r>
              <a:rPr lang="en"/>
              <a:t>Supervised modeling with transaction data (Medium Model)</a:t>
            </a:r>
            <a:endParaRPr/>
          </a:p>
        </p:txBody>
      </p:sp>
      <p:sp>
        <p:nvSpPr>
          <p:cNvPr id="346" name="Google Shape;346;p37"/>
          <p:cNvSpPr txBox="1"/>
          <p:nvPr/>
        </p:nvSpPr>
        <p:spPr>
          <a:xfrm>
            <a:off x="4951175" y="1465275"/>
            <a:ext cx="3948900" cy="1637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100">
                <a:solidFill>
                  <a:schemeClr val="dk1"/>
                </a:solidFill>
              </a:rPr>
              <a:t>70% of the dataset was used to train the model and 30% of the dataset for testing the model.</a:t>
            </a:r>
            <a:endParaRPr sz="1100">
              <a:solidFill>
                <a:schemeClr val="dk1"/>
              </a:solidFill>
            </a:endParaRPr>
          </a:p>
          <a:p>
            <a:pPr indent="-298450" lvl="0" marL="457200" rtl="0" algn="l">
              <a:lnSpc>
                <a:spcPct val="115000"/>
              </a:lnSpc>
              <a:spcBef>
                <a:spcPts val="0"/>
              </a:spcBef>
              <a:spcAft>
                <a:spcPts val="0"/>
              </a:spcAft>
              <a:buSzPts val="1100"/>
              <a:buChar char="●"/>
            </a:pPr>
            <a:r>
              <a:rPr b="1" lang="en" sz="1100">
                <a:solidFill>
                  <a:schemeClr val="dk1"/>
                </a:solidFill>
              </a:rPr>
              <a:t>Test </a:t>
            </a:r>
            <a:r>
              <a:rPr b="1" lang="en" sz="1100">
                <a:solidFill>
                  <a:schemeClr val="dk1"/>
                </a:solidFill>
              </a:rPr>
              <a:t>Accuracy:</a:t>
            </a:r>
            <a:r>
              <a:rPr b="1" lang="en" sz="1100">
                <a:solidFill>
                  <a:srgbClr val="ED037C"/>
                </a:solidFill>
              </a:rPr>
              <a:t> 46%</a:t>
            </a:r>
            <a:endParaRPr b="1" sz="1100">
              <a:solidFill>
                <a:srgbClr val="ED037C"/>
              </a:solidFill>
            </a:endParaRPr>
          </a:p>
          <a:p>
            <a:pPr indent="-298450" lvl="0" marL="457200" rtl="0" algn="l">
              <a:lnSpc>
                <a:spcPct val="115000"/>
              </a:lnSpc>
              <a:spcBef>
                <a:spcPts val="0"/>
              </a:spcBef>
              <a:spcAft>
                <a:spcPts val="0"/>
              </a:spcAft>
              <a:buSzPts val="1100"/>
              <a:buChar char="●"/>
            </a:pPr>
            <a:r>
              <a:rPr b="1" lang="en" sz="1100"/>
              <a:t>AUC:</a:t>
            </a:r>
            <a:r>
              <a:rPr b="1" lang="en" sz="1100">
                <a:solidFill>
                  <a:srgbClr val="ED037C"/>
                </a:solidFill>
              </a:rPr>
              <a:t> 64.60%</a:t>
            </a:r>
            <a:endParaRPr b="1" sz="1100">
              <a:solidFill>
                <a:srgbClr val="ED037C"/>
              </a:solidFill>
            </a:endParaRPr>
          </a:p>
          <a:p>
            <a:pPr indent="-298450" lvl="0" marL="457200" rtl="0" algn="l">
              <a:lnSpc>
                <a:spcPct val="115000"/>
              </a:lnSpc>
              <a:spcBef>
                <a:spcPts val="0"/>
              </a:spcBef>
              <a:spcAft>
                <a:spcPts val="0"/>
              </a:spcAft>
              <a:buSzPts val="1100"/>
              <a:buChar char="●"/>
            </a:pPr>
            <a:r>
              <a:rPr b="1" lang="en" sz="1100"/>
              <a:t>PARAMETERS</a:t>
            </a:r>
            <a:endParaRPr b="1" sz="1100"/>
          </a:p>
          <a:p>
            <a:pPr indent="-298450" lvl="1" marL="914400" rtl="0" algn="l">
              <a:lnSpc>
                <a:spcPct val="115000"/>
              </a:lnSpc>
              <a:spcBef>
                <a:spcPts val="0"/>
              </a:spcBef>
              <a:spcAft>
                <a:spcPts val="0"/>
              </a:spcAft>
              <a:buSzPts val="1100"/>
              <a:buChar char="○"/>
            </a:pPr>
            <a:r>
              <a:rPr lang="en" sz="1100"/>
              <a:t>Learning Rate: </a:t>
            </a:r>
            <a:r>
              <a:rPr b="1" lang="en" sz="1100"/>
              <a:t>0.1</a:t>
            </a:r>
            <a:endParaRPr b="1" sz="1100"/>
          </a:p>
          <a:p>
            <a:pPr indent="-298450" lvl="1" marL="914400" rtl="0" algn="l">
              <a:lnSpc>
                <a:spcPct val="115000"/>
              </a:lnSpc>
              <a:spcBef>
                <a:spcPts val="0"/>
              </a:spcBef>
              <a:spcAft>
                <a:spcPts val="0"/>
              </a:spcAft>
              <a:buSzPts val="1100"/>
              <a:buChar char="○"/>
            </a:pPr>
            <a:r>
              <a:rPr lang="en" sz="1100"/>
              <a:t>Loss function: </a:t>
            </a:r>
            <a:r>
              <a:rPr b="1" lang="en" sz="1100"/>
              <a:t>deviance</a:t>
            </a:r>
            <a:endParaRPr b="1" sz="1100"/>
          </a:p>
          <a:p>
            <a:pPr indent="-298450" lvl="1" marL="914400" rtl="0" algn="l">
              <a:lnSpc>
                <a:spcPct val="115000"/>
              </a:lnSpc>
              <a:spcBef>
                <a:spcPts val="0"/>
              </a:spcBef>
              <a:spcAft>
                <a:spcPts val="0"/>
              </a:spcAft>
              <a:buSzPts val="1100"/>
              <a:buChar char="○"/>
            </a:pPr>
            <a:r>
              <a:rPr lang="en" sz="1100"/>
              <a:t>Number of estimators: </a:t>
            </a:r>
            <a:r>
              <a:rPr b="1" lang="en" sz="1100"/>
              <a:t>100</a:t>
            </a:r>
            <a:endParaRPr b="1" sz="1100"/>
          </a:p>
          <a:p>
            <a:pPr indent="0" lvl="0" marL="457200" rtl="0" algn="l">
              <a:lnSpc>
                <a:spcPct val="115000"/>
              </a:lnSpc>
              <a:spcBef>
                <a:spcPts val="0"/>
              </a:spcBef>
              <a:spcAft>
                <a:spcPts val="0"/>
              </a:spcAft>
              <a:buNone/>
            </a:pPr>
            <a:r>
              <a:t/>
            </a:r>
            <a:endParaRPr b="1" sz="1100">
              <a:solidFill>
                <a:srgbClr val="ED037C"/>
              </a:solidFill>
            </a:endParaRPr>
          </a:p>
          <a:p>
            <a:pPr indent="0" lvl="0" marL="45720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347" name="Google Shape;347;p37"/>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348" name="Google Shape;348;p37"/>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349" name="Google Shape;349;p37"/>
          <p:cNvSpPr txBox="1"/>
          <p:nvPr/>
        </p:nvSpPr>
        <p:spPr>
          <a:xfrm>
            <a:off x="153300" y="1157775"/>
            <a:ext cx="42267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rPr lang="en">
                <a:solidFill>
                  <a:schemeClr val="lt1"/>
                </a:solidFill>
              </a:rPr>
              <a:t>Model Output by Test Accuracy</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graphicFrame>
        <p:nvGraphicFramePr>
          <p:cNvPr id="350" name="Google Shape;350;p37"/>
          <p:cNvGraphicFramePr/>
          <p:nvPr/>
        </p:nvGraphicFramePr>
        <p:xfrm>
          <a:off x="153300" y="1510025"/>
          <a:ext cx="3000000" cy="3000000"/>
        </p:xfrm>
        <a:graphic>
          <a:graphicData uri="http://schemas.openxmlformats.org/drawingml/2006/table">
            <a:tbl>
              <a:tblPr>
                <a:noFill/>
                <a:tableStyleId>{5F3BC7E8-2E10-4FE6-B4EA-EA9AE97B1AC7}</a:tableStyleId>
              </a:tblPr>
              <a:tblGrid>
                <a:gridCol w="738125"/>
                <a:gridCol w="732625"/>
                <a:gridCol w="625700"/>
                <a:gridCol w="637700"/>
                <a:gridCol w="661750"/>
                <a:gridCol w="768975"/>
              </a:tblGrid>
              <a:tr h="399475">
                <a:tc>
                  <a:txBody>
                    <a:bodyPr/>
                    <a:lstStyle/>
                    <a:p>
                      <a:pPr indent="0" lvl="0" marL="0" marR="0" rtl="0" algn="ctr">
                        <a:lnSpc>
                          <a:spcPct val="100000"/>
                        </a:lnSpc>
                        <a:spcBef>
                          <a:spcPts val="0"/>
                        </a:spcBef>
                        <a:spcAft>
                          <a:spcPts val="0"/>
                        </a:spcAft>
                        <a:buClr>
                          <a:srgbClr val="000000"/>
                        </a:buClr>
                        <a:buSzPts val="500"/>
                        <a:buFont typeface="Arial"/>
                        <a:buNone/>
                      </a:pPr>
                      <a:r>
                        <a:rPr b="1" lang="en" sz="700">
                          <a:solidFill>
                            <a:srgbClr val="FFFFFF"/>
                          </a:solidFill>
                        </a:rPr>
                        <a:t>Pipeline Models</a:t>
                      </a:r>
                      <a:endParaRPr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Training Accuracy</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Test Accuracy</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Precision</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Recall</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F-1 score</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r>
              <a:tr h="414850">
                <a:tc>
                  <a:txBody>
                    <a:bodyPr/>
                    <a:lstStyle/>
                    <a:p>
                      <a:pPr indent="0" lvl="0" marL="0" marR="0" rtl="0" algn="ctr">
                        <a:lnSpc>
                          <a:spcPct val="100000"/>
                        </a:lnSpc>
                        <a:spcBef>
                          <a:spcPts val="0"/>
                        </a:spcBef>
                        <a:spcAft>
                          <a:spcPts val="0"/>
                        </a:spcAft>
                        <a:buClr>
                          <a:srgbClr val="000000"/>
                        </a:buClr>
                        <a:buSzPts val="600"/>
                        <a:buFont typeface="Arial"/>
                        <a:buNone/>
                      </a:pPr>
                      <a:r>
                        <a:rPr b="1" lang="en" sz="700"/>
                        <a:t>Logistic Regression</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0.449</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 0.452</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0.450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6275">
                <a:tc>
                  <a:txBody>
                    <a:bodyPr/>
                    <a:lstStyle/>
                    <a:p>
                      <a:pPr indent="0" lvl="0" marL="0" rtl="0" algn="ctr">
                        <a:spcBef>
                          <a:spcPts val="0"/>
                        </a:spcBef>
                        <a:spcAft>
                          <a:spcPts val="0"/>
                        </a:spcAft>
                        <a:buNone/>
                      </a:pPr>
                      <a:r>
                        <a:rPr b="1" lang="en" sz="700">
                          <a:solidFill>
                            <a:schemeClr val="dk1"/>
                          </a:solidFill>
                        </a:rPr>
                        <a:t>Decision Tree</a:t>
                      </a:r>
                      <a:endParaRPr b="1" sz="7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0.456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0.438</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solidFill>
                            <a:schemeClr val="dk1"/>
                          </a:solidFill>
                        </a:rPr>
                        <a:t>0.440</a:t>
                      </a:r>
                      <a:r>
                        <a:rPr b="1" lang="en" sz="700"/>
                        <a:t>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b="1" lang="en" sz="700">
                          <a:solidFill>
                            <a:schemeClr val="dk1"/>
                          </a:solidFill>
                        </a:rPr>
                        <a:t>0.440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2275">
                <a:tc>
                  <a:txBody>
                    <a:bodyPr/>
                    <a:lstStyle/>
                    <a:p>
                      <a:pPr indent="0" lvl="0" marL="0" rtl="0" algn="ctr">
                        <a:spcBef>
                          <a:spcPts val="0"/>
                        </a:spcBef>
                        <a:spcAft>
                          <a:spcPts val="0"/>
                        </a:spcAft>
                        <a:buNone/>
                      </a:pPr>
                      <a:r>
                        <a:rPr b="1" lang="en" sz="700">
                          <a:solidFill>
                            <a:schemeClr val="dk1"/>
                          </a:solidFill>
                        </a:rPr>
                        <a:t>KNN</a:t>
                      </a:r>
                      <a:endParaRPr b="1" sz="7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0.431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 0.434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0.430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0.430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0.420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2275">
                <a:tc>
                  <a:txBody>
                    <a:bodyPr/>
                    <a:lstStyle/>
                    <a:p>
                      <a:pPr indent="0" lvl="0" marL="0" rtl="0" algn="ctr">
                        <a:spcBef>
                          <a:spcPts val="0"/>
                        </a:spcBef>
                        <a:spcAft>
                          <a:spcPts val="0"/>
                        </a:spcAft>
                        <a:buClr>
                          <a:schemeClr val="dk1"/>
                        </a:buClr>
                        <a:buSzPts val="600"/>
                        <a:buFont typeface="Arial"/>
                        <a:buNone/>
                      </a:pPr>
                      <a:r>
                        <a:rPr b="1" lang="en" sz="700">
                          <a:solidFill>
                            <a:schemeClr val="dk1"/>
                          </a:solidFill>
                        </a:rPr>
                        <a:t>SVM</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0.461</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0.457</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0.450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0.460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0.450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6275">
                <a:tc>
                  <a:txBody>
                    <a:bodyPr/>
                    <a:lstStyle/>
                    <a:p>
                      <a:pPr indent="0" lvl="0" marL="0" rtl="0" algn="ctr">
                        <a:spcBef>
                          <a:spcPts val="0"/>
                        </a:spcBef>
                        <a:spcAft>
                          <a:spcPts val="0"/>
                        </a:spcAft>
                        <a:buClr>
                          <a:schemeClr val="dk1"/>
                        </a:buClr>
                        <a:buSzPts val="600"/>
                        <a:buFont typeface="Arial"/>
                        <a:buNone/>
                      </a:pPr>
                      <a:r>
                        <a:rPr b="1" lang="en" sz="700">
                          <a:solidFill>
                            <a:schemeClr val="dk1"/>
                          </a:solidFill>
                        </a:rPr>
                        <a:t>Random Forest</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0.480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0.444</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0.430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0.420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6275">
                <a:tc>
                  <a:txBody>
                    <a:bodyPr/>
                    <a:lstStyle/>
                    <a:p>
                      <a:pPr indent="0" lvl="0" marL="0" rtl="0" algn="ctr">
                        <a:spcBef>
                          <a:spcPts val="0"/>
                        </a:spcBef>
                        <a:spcAft>
                          <a:spcPts val="0"/>
                        </a:spcAft>
                        <a:buNone/>
                      </a:pPr>
                      <a:r>
                        <a:rPr b="1" lang="en" sz="700">
                          <a:solidFill>
                            <a:schemeClr val="dk1"/>
                          </a:solidFill>
                        </a:rPr>
                        <a:t>Gradient Boosting</a:t>
                      </a:r>
                      <a:endParaRPr b="1" sz="7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0.456</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0.456</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0.450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0.460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0.450</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bl>
          </a:graphicData>
        </a:graphic>
      </p:graphicFrame>
      <p:sp>
        <p:nvSpPr>
          <p:cNvPr id="351" name="Google Shape;351;p37"/>
          <p:cNvSpPr txBox="1"/>
          <p:nvPr/>
        </p:nvSpPr>
        <p:spPr>
          <a:xfrm>
            <a:off x="4749575" y="1157775"/>
            <a:ext cx="42267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0" lvl="0" marL="0" rtl="0" algn="l">
              <a:spcBef>
                <a:spcPts val="0"/>
              </a:spcBef>
              <a:spcAft>
                <a:spcPts val="0"/>
              </a:spcAft>
              <a:buClr>
                <a:schemeClr val="dk1"/>
              </a:buClr>
              <a:buSzPts val="1400"/>
              <a:buFont typeface="Arial"/>
              <a:buNone/>
            </a:pPr>
            <a:r>
              <a:rPr lang="en">
                <a:solidFill>
                  <a:schemeClr val="lt1"/>
                </a:solidFill>
              </a:rPr>
              <a:t>Best Model Overview</a:t>
            </a:r>
            <a:endParaRPr>
              <a:solidFill>
                <a:schemeClr val="lt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352" name="Google Shape;352;p37"/>
          <p:cNvSpPr txBox="1"/>
          <p:nvPr/>
        </p:nvSpPr>
        <p:spPr>
          <a:xfrm>
            <a:off x="5027375" y="3379600"/>
            <a:ext cx="3948900" cy="1430400"/>
          </a:xfrm>
          <a:prstGeom prst="rect">
            <a:avLst/>
          </a:prstGeom>
          <a:noFill/>
          <a:ln cap="flat" cmpd="sng" w="9525">
            <a:solidFill>
              <a:srgbClr val="ED037C"/>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u="sng">
                <a:solidFill>
                  <a:schemeClr val="dk1"/>
                </a:solidFill>
              </a:rPr>
              <a:t>Comparison among models:</a:t>
            </a:r>
            <a:endParaRPr b="1" sz="1100" u="sng">
              <a:solidFill>
                <a:schemeClr val="dk1"/>
              </a:solidFill>
            </a:endParaRPr>
          </a:p>
          <a:p>
            <a:pPr indent="-292100" lvl="0" marL="457200" rtl="0" algn="just">
              <a:lnSpc>
                <a:spcPct val="115000"/>
              </a:lnSpc>
              <a:spcBef>
                <a:spcPts val="0"/>
              </a:spcBef>
              <a:spcAft>
                <a:spcPts val="0"/>
              </a:spcAft>
              <a:buSzPts val="1000"/>
              <a:buChar char="●"/>
            </a:pPr>
            <a:r>
              <a:rPr lang="en" sz="1100">
                <a:solidFill>
                  <a:schemeClr val="dk1"/>
                </a:solidFill>
              </a:rPr>
              <a:t>Although SVM was shown to be the best model, Gradient Boosting Classifier performed similarly with 0.001 difference in test accuracy.</a:t>
            </a:r>
            <a:endParaRPr sz="1100">
              <a:solidFill>
                <a:schemeClr val="dk1"/>
              </a:solidFill>
            </a:endParaRPr>
          </a:p>
          <a:p>
            <a:pPr indent="-298450" lvl="0" marL="457200" rtl="0" algn="just">
              <a:lnSpc>
                <a:spcPct val="115000"/>
              </a:lnSpc>
              <a:spcBef>
                <a:spcPts val="1000"/>
              </a:spcBef>
              <a:spcAft>
                <a:spcPts val="1000"/>
              </a:spcAft>
              <a:buClr>
                <a:schemeClr val="dk1"/>
              </a:buClr>
              <a:buSzPts val="1100"/>
              <a:buChar char="●"/>
            </a:pPr>
            <a:r>
              <a:rPr lang="en" sz="1100">
                <a:solidFill>
                  <a:schemeClr val="dk1"/>
                </a:solidFill>
              </a:rPr>
              <a:t>Gradient Boosting Classifier - better (due to multi-label classification problem)</a:t>
            </a:r>
            <a:endParaRPr sz="1100">
              <a:solidFill>
                <a:schemeClr val="dk1"/>
              </a:solidFill>
            </a:endParaRPr>
          </a:p>
        </p:txBody>
      </p:sp>
      <p:pic>
        <p:nvPicPr>
          <p:cNvPr id="353" name="Google Shape;353;p37"/>
          <p:cNvPicPr preferRelativeResize="0"/>
          <p:nvPr/>
        </p:nvPicPr>
        <p:blipFill>
          <a:blip r:embed="rId4">
            <a:alphaModFix/>
          </a:blip>
          <a:stretch>
            <a:fillRect/>
          </a:stretch>
        </p:blipFill>
        <p:spPr>
          <a:xfrm>
            <a:off x="4493596" y="3275950"/>
            <a:ext cx="4588978" cy="163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8"/>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a:solidFill>
                  <a:srgbClr val="ED037C"/>
                </a:solidFill>
              </a:rPr>
              <a:t>Modeling Approach</a:t>
            </a:r>
            <a:endParaRPr/>
          </a:p>
        </p:txBody>
      </p:sp>
      <p:sp>
        <p:nvSpPr>
          <p:cNvPr id="359" name="Google Shape;359;p38"/>
          <p:cNvSpPr txBox="1"/>
          <p:nvPr>
            <p:ph idx="1" type="subTitle"/>
          </p:nvPr>
        </p:nvSpPr>
        <p:spPr>
          <a:xfrm>
            <a:off x="251521" y="628684"/>
            <a:ext cx="7200900" cy="4002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500"/>
              </a:spcAft>
              <a:buClr>
                <a:schemeClr val="dk1"/>
              </a:buClr>
              <a:buSzPts val="1100"/>
              <a:buFont typeface="Arial"/>
              <a:buNone/>
            </a:pPr>
            <a:r>
              <a:rPr lang="en"/>
              <a:t>Supervised modeling with transaction data (Medium Model)</a:t>
            </a:r>
            <a:endParaRPr/>
          </a:p>
        </p:txBody>
      </p:sp>
      <p:sp>
        <p:nvSpPr>
          <p:cNvPr id="360" name="Google Shape;360;p38"/>
          <p:cNvSpPr txBox="1"/>
          <p:nvPr/>
        </p:nvSpPr>
        <p:spPr>
          <a:xfrm>
            <a:off x="251525" y="1157775"/>
            <a:ext cx="3948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Model Overview: </a:t>
            </a:r>
            <a:r>
              <a:rPr lang="en">
                <a:solidFill>
                  <a:schemeClr val="lt1"/>
                </a:solidFill>
              </a:rPr>
              <a:t>Neural Network</a:t>
            </a:r>
            <a:r>
              <a:rPr b="0" i="0" lang="en" sz="1400" u="none" cap="none" strike="noStrike">
                <a:solidFill>
                  <a:schemeClr val="lt1"/>
                </a:solidFill>
                <a:latin typeface="Arial"/>
                <a:ea typeface="Arial"/>
                <a:cs typeface="Arial"/>
                <a:sym typeface="Arial"/>
              </a:rPr>
              <a:t> Model</a:t>
            </a:r>
            <a:endParaRPr b="0" i="0" sz="1400" u="none" cap="none" strike="noStrike">
              <a:solidFill>
                <a:schemeClr val="lt1"/>
              </a:solidFill>
              <a:latin typeface="Arial"/>
              <a:ea typeface="Arial"/>
              <a:cs typeface="Arial"/>
              <a:sym typeface="Arial"/>
            </a:endParaRPr>
          </a:p>
        </p:txBody>
      </p:sp>
      <p:sp>
        <p:nvSpPr>
          <p:cNvPr id="361" name="Google Shape;361;p38"/>
          <p:cNvSpPr txBox="1"/>
          <p:nvPr/>
        </p:nvSpPr>
        <p:spPr>
          <a:xfrm>
            <a:off x="251525" y="1439175"/>
            <a:ext cx="3948900" cy="14046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Neural network was performed with 1 input layer, 2 hidden layer and an output layer.</a:t>
            </a:r>
            <a:endParaRPr sz="1100">
              <a:solidFill>
                <a:schemeClr val="dk1"/>
              </a:solidFill>
            </a:endParaRPr>
          </a:p>
          <a:p>
            <a:pPr indent="-298450" lvl="0" marL="457200" rtl="0" algn="just">
              <a:lnSpc>
                <a:spcPct val="100000"/>
              </a:lnSpc>
              <a:spcBef>
                <a:spcPts val="0"/>
              </a:spcBef>
              <a:spcAft>
                <a:spcPts val="0"/>
              </a:spcAft>
              <a:buClr>
                <a:schemeClr val="dk1"/>
              </a:buClr>
              <a:buSzPts val="1100"/>
              <a:buChar char="●"/>
            </a:pPr>
            <a:r>
              <a:rPr lang="en" sz="1100">
                <a:solidFill>
                  <a:schemeClr val="dk1"/>
                </a:solidFill>
              </a:rPr>
              <a:t>Keras Tuner was utilized to search and select the optimal number of neurons.</a:t>
            </a:r>
            <a:endParaRPr sz="1100">
              <a:solidFill>
                <a:schemeClr val="dk1"/>
              </a:solidFill>
            </a:endParaRPr>
          </a:p>
          <a:p>
            <a:pPr indent="-298450" lvl="0" marL="457200" rtl="0" algn="just">
              <a:lnSpc>
                <a:spcPct val="100000"/>
              </a:lnSpc>
              <a:spcBef>
                <a:spcPts val="0"/>
              </a:spcBef>
              <a:spcAft>
                <a:spcPts val="0"/>
              </a:spcAft>
              <a:buSzPts val="1100"/>
              <a:buChar char="●"/>
            </a:pPr>
            <a:r>
              <a:rPr lang="en" sz="1100">
                <a:solidFill>
                  <a:schemeClr val="dk1"/>
                </a:solidFill>
              </a:rPr>
              <a:t>The 2 hidden layer has </a:t>
            </a:r>
            <a:r>
              <a:rPr b="1" lang="en" sz="1100">
                <a:solidFill>
                  <a:srgbClr val="ED037C"/>
                </a:solidFill>
              </a:rPr>
              <a:t>208 and 288</a:t>
            </a:r>
            <a:r>
              <a:rPr lang="en" sz="1100">
                <a:solidFill>
                  <a:schemeClr val="dk1"/>
                </a:solidFill>
              </a:rPr>
              <a:t> </a:t>
            </a:r>
            <a:r>
              <a:rPr b="1" lang="en" sz="1100">
                <a:solidFill>
                  <a:srgbClr val="ED037C"/>
                </a:solidFill>
              </a:rPr>
              <a:t>neurons</a:t>
            </a:r>
            <a:r>
              <a:rPr lang="en" sz="1100">
                <a:solidFill>
                  <a:schemeClr val="dk1"/>
                </a:solidFill>
              </a:rPr>
              <a:t>.</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Char char="●"/>
            </a:pPr>
            <a:r>
              <a:rPr lang="en" sz="1100">
                <a:solidFill>
                  <a:schemeClr val="dk1"/>
                </a:solidFill>
              </a:rPr>
              <a:t>The output layer has 3 neurons for each of the 3 ratings of 1,2 and 3.</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SzPts val="1100"/>
              <a:buChar char="●"/>
            </a:pPr>
            <a:r>
              <a:rPr lang="en" sz="1100">
                <a:solidFill>
                  <a:schemeClr val="dk1"/>
                </a:solidFill>
              </a:rPr>
              <a:t>Accuracy : </a:t>
            </a:r>
            <a:r>
              <a:rPr b="1" lang="en" sz="1100">
                <a:solidFill>
                  <a:srgbClr val="ED037C"/>
                </a:solidFill>
              </a:rPr>
              <a:t>48.59%</a:t>
            </a:r>
            <a:endParaRPr b="1" i="0" sz="1100" u="none" cap="none" strike="noStrike">
              <a:solidFill>
                <a:srgbClr val="ED037C"/>
              </a:solidFil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850"/>
              <a:buFont typeface="Arial"/>
              <a:buNone/>
            </a:pPr>
            <a:r>
              <a:t/>
            </a:r>
            <a:endParaRPr b="0" i="0" sz="850" u="none" cap="none" strike="noStrike">
              <a:solidFill>
                <a:schemeClr val="dk1"/>
              </a:solidFill>
              <a:latin typeface="Arial"/>
              <a:ea typeface="Arial"/>
              <a:cs typeface="Arial"/>
              <a:sym typeface="Arial"/>
            </a:endParaRPr>
          </a:p>
        </p:txBody>
      </p:sp>
      <p:sp>
        <p:nvSpPr>
          <p:cNvPr id="362" name="Google Shape;362;p38"/>
          <p:cNvSpPr txBox="1"/>
          <p:nvPr/>
        </p:nvSpPr>
        <p:spPr>
          <a:xfrm>
            <a:off x="4933738" y="1157775"/>
            <a:ext cx="3948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Model Output</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pic>
        <p:nvPicPr>
          <p:cNvPr id="363" name="Google Shape;363;p38"/>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364" name="Google Shape;364;p38"/>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pic>
        <p:nvPicPr>
          <p:cNvPr id="365" name="Google Shape;365;p38"/>
          <p:cNvPicPr preferRelativeResize="0"/>
          <p:nvPr/>
        </p:nvPicPr>
        <p:blipFill>
          <a:blip r:embed="rId4">
            <a:alphaModFix/>
          </a:blip>
          <a:stretch>
            <a:fillRect/>
          </a:stretch>
        </p:blipFill>
        <p:spPr>
          <a:xfrm>
            <a:off x="5227038" y="1491875"/>
            <a:ext cx="3514725" cy="1162050"/>
          </a:xfrm>
          <a:prstGeom prst="rect">
            <a:avLst/>
          </a:prstGeom>
          <a:noFill/>
          <a:ln>
            <a:noFill/>
          </a:ln>
        </p:spPr>
      </p:pic>
      <p:pic>
        <p:nvPicPr>
          <p:cNvPr id="366" name="Google Shape;366;p38"/>
          <p:cNvPicPr preferRelativeResize="0"/>
          <p:nvPr/>
        </p:nvPicPr>
        <p:blipFill>
          <a:blip r:embed="rId5">
            <a:alphaModFix/>
          </a:blip>
          <a:stretch>
            <a:fillRect/>
          </a:stretch>
        </p:blipFill>
        <p:spPr>
          <a:xfrm>
            <a:off x="5324325" y="2706625"/>
            <a:ext cx="3514725" cy="2333525"/>
          </a:xfrm>
          <a:prstGeom prst="rect">
            <a:avLst/>
          </a:prstGeom>
          <a:noFill/>
          <a:ln>
            <a:noFill/>
          </a:ln>
        </p:spPr>
      </p:pic>
      <p:sp>
        <p:nvSpPr>
          <p:cNvPr id="367" name="Google Shape;367;p38"/>
          <p:cNvSpPr/>
          <p:nvPr/>
        </p:nvSpPr>
        <p:spPr>
          <a:xfrm>
            <a:off x="6218400" y="2632025"/>
            <a:ext cx="1587300" cy="24081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txBox="1"/>
          <p:nvPr/>
        </p:nvSpPr>
        <p:spPr>
          <a:xfrm>
            <a:off x="190850" y="3014938"/>
            <a:ext cx="3948900" cy="1716900"/>
          </a:xfrm>
          <a:prstGeom prst="rect">
            <a:avLst/>
          </a:prstGeom>
          <a:noFill/>
          <a:ln cap="flat" cmpd="sng" w="9525">
            <a:solidFill>
              <a:srgbClr val="ED037C"/>
            </a:solidFill>
            <a:prstDash val="dash"/>
            <a:round/>
            <a:headEnd len="sm" w="sm" type="none"/>
            <a:tailEnd len="sm" w="sm" type="none"/>
          </a:ln>
        </p:spPr>
        <p:txBody>
          <a:bodyPr anchorCtr="0" anchor="t" bIns="91425" lIns="91425" spcFirstLastPara="1" rIns="91425" wrap="square" tIns="91425">
            <a:spAutoFit/>
          </a:bodyPr>
          <a:lstStyle/>
          <a:p>
            <a:pPr indent="0" lvl="0" marL="457200" rtl="0" algn="just">
              <a:lnSpc>
                <a:spcPct val="115000"/>
              </a:lnSpc>
              <a:spcBef>
                <a:spcPts val="0"/>
              </a:spcBef>
              <a:spcAft>
                <a:spcPts val="0"/>
              </a:spcAft>
              <a:buNone/>
            </a:pPr>
            <a:r>
              <a:rPr b="1" lang="en" sz="1100">
                <a:solidFill>
                  <a:schemeClr val="dk1"/>
                </a:solidFill>
              </a:rPr>
              <a:t>Hyperparameter Tuning:</a:t>
            </a:r>
            <a:endParaRPr b="1" sz="1100">
              <a:solidFill>
                <a:schemeClr val="dk1"/>
              </a:solidFill>
            </a:endParaRPr>
          </a:p>
          <a:p>
            <a:pPr indent="0" lvl="0" marL="457200" rtl="0" algn="just">
              <a:lnSpc>
                <a:spcPct val="115000"/>
              </a:lnSpc>
              <a:spcBef>
                <a:spcPts val="0"/>
              </a:spcBef>
              <a:spcAft>
                <a:spcPts val="0"/>
              </a:spcAft>
              <a:buNone/>
            </a:pPr>
            <a:r>
              <a:t/>
            </a:r>
            <a:endParaRPr b="1"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The number of neurons that are used in the hidden layer was chosen between 16 to 512</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Activation function types in the hidden layer were tested using relu and sigmoid </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lang="en" sz="1100">
                <a:solidFill>
                  <a:schemeClr val="dk1"/>
                </a:solidFill>
              </a:rPr>
              <a:t>Model optimizers were tested using rmsprop</a:t>
            </a:r>
            <a:endParaRPr sz="1100">
              <a:solidFill>
                <a:schemeClr val="dk1"/>
              </a:solidFill>
            </a:endParaRPr>
          </a:p>
          <a:p>
            <a:pPr indent="0" lvl="0" marL="457200" rtl="0" algn="just">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idx="1" type="body"/>
          </p:nvPr>
        </p:nvSpPr>
        <p:spPr>
          <a:xfrm>
            <a:off x="0" y="0"/>
            <a:ext cx="9144000" cy="24096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sp>
        <p:nvSpPr>
          <p:cNvPr id="374" name="Google Shape;374;p39"/>
          <p:cNvSpPr txBox="1"/>
          <p:nvPr>
            <p:ph type="ctrTitle"/>
          </p:nvPr>
        </p:nvSpPr>
        <p:spPr>
          <a:xfrm>
            <a:off x="251521" y="2787774"/>
            <a:ext cx="7200900" cy="42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4</a:t>
            </a:r>
            <a:r>
              <a:rPr lang="en"/>
              <a:t>. Clustering &amp; Segmentation</a:t>
            </a:r>
            <a:endParaRPr/>
          </a:p>
        </p:txBody>
      </p:sp>
      <p:sp>
        <p:nvSpPr>
          <p:cNvPr id="375" name="Google Shape;375;p39"/>
          <p:cNvSpPr txBox="1"/>
          <p:nvPr>
            <p:ph idx="2" type="subTitle"/>
          </p:nvPr>
        </p:nvSpPr>
        <p:spPr>
          <a:xfrm>
            <a:off x="251521" y="3209329"/>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Hard</a:t>
            </a:r>
            <a:r>
              <a:rPr lang="en"/>
              <a:t>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idx="1" type="subTitle"/>
          </p:nvPr>
        </p:nvSpPr>
        <p:spPr>
          <a:xfrm>
            <a:off x="251521" y="627534"/>
            <a:ext cx="7200900" cy="3999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lang="en"/>
              <a:t>Approach</a:t>
            </a:r>
            <a:endParaRPr/>
          </a:p>
        </p:txBody>
      </p:sp>
      <p:pic>
        <p:nvPicPr>
          <p:cNvPr id="381" name="Google Shape;381;p40"/>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382" name="Google Shape;382;p40"/>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383" name="Google Shape;383;p40"/>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a:solidFill>
                  <a:srgbClr val="ED037C"/>
                </a:solidFill>
              </a:rPr>
              <a:t>Clusterings for Segmentation </a:t>
            </a:r>
            <a:endParaRPr b="1">
              <a:solidFill>
                <a:srgbClr val="ED037C"/>
              </a:solidFill>
            </a:endParaRPr>
          </a:p>
        </p:txBody>
      </p:sp>
      <p:sp>
        <p:nvSpPr>
          <p:cNvPr id="384" name="Google Shape;384;p40"/>
          <p:cNvSpPr txBox="1"/>
          <p:nvPr/>
        </p:nvSpPr>
        <p:spPr>
          <a:xfrm>
            <a:off x="2227275" y="3650300"/>
            <a:ext cx="682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385" name="Google Shape;385;p40"/>
          <p:cNvCxnSpPr>
            <a:stCxn id="386" idx="2"/>
            <a:endCxn id="387" idx="0"/>
          </p:cNvCxnSpPr>
          <p:nvPr/>
        </p:nvCxnSpPr>
        <p:spPr>
          <a:xfrm flipH="1" rot="-5400000">
            <a:off x="5133300" y="1389100"/>
            <a:ext cx="647700" cy="17703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388" name="Google Shape;388;p40"/>
          <p:cNvCxnSpPr>
            <a:stCxn id="389" idx="0"/>
            <a:endCxn id="386" idx="2"/>
          </p:cNvCxnSpPr>
          <p:nvPr/>
        </p:nvCxnSpPr>
        <p:spPr>
          <a:xfrm rot="-5400000">
            <a:off x="3363000" y="1389200"/>
            <a:ext cx="647700" cy="17703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390" name="Google Shape;390;p40"/>
          <p:cNvCxnSpPr>
            <a:stCxn id="389" idx="2"/>
            <a:endCxn id="391" idx="0"/>
          </p:cNvCxnSpPr>
          <p:nvPr/>
        </p:nvCxnSpPr>
        <p:spPr>
          <a:xfrm flipH="1" rot="-5400000">
            <a:off x="2881500" y="2884700"/>
            <a:ext cx="685800" cy="8454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392" name="Google Shape;392;p40"/>
          <p:cNvCxnSpPr>
            <a:stCxn id="393" idx="0"/>
            <a:endCxn id="389" idx="2"/>
          </p:cNvCxnSpPr>
          <p:nvPr/>
        </p:nvCxnSpPr>
        <p:spPr>
          <a:xfrm rot="-5400000">
            <a:off x="2036250" y="2884700"/>
            <a:ext cx="685800" cy="8454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394" name="Google Shape;394;p40"/>
          <p:cNvCxnSpPr>
            <a:stCxn id="387" idx="2"/>
            <a:endCxn id="395" idx="0"/>
          </p:cNvCxnSpPr>
          <p:nvPr/>
        </p:nvCxnSpPr>
        <p:spPr>
          <a:xfrm flipH="1" rot="-5400000">
            <a:off x="6422100" y="2884700"/>
            <a:ext cx="685800" cy="8454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396" name="Google Shape;396;p40"/>
          <p:cNvCxnSpPr>
            <a:stCxn id="397" idx="0"/>
            <a:endCxn id="387" idx="2"/>
          </p:cNvCxnSpPr>
          <p:nvPr/>
        </p:nvCxnSpPr>
        <p:spPr>
          <a:xfrm rot="-5400000">
            <a:off x="5576850" y="2884700"/>
            <a:ext cx="685800" cy="845400"/>
          </a:xfrm>
          <a:prstGeom prst="bentConnector3">
            <a:avLst>
              <a:gd fmla="val 50000" name="adj1"/>
            </a:avLst>
          </a:prstGeom>
          <a:noFill/>
          <a:ln cap="flat" cmpd="sng" w="19050">
            <a:solidFill>
              <a:srgbClr val="C2C2C2"/>
            </a:solidFill>
            <a:prstDash val="solid"/>
            <a:miter lim="8000"/>
            <a:headEnd len="sm" w="sm" type="none"/>
            <a:tailEnd len="sm" w="sm" type="none"/>
          </a:ln>
        </p:spPr>
      </p:cxnSp>
      <p:sp>
        <p:nvSpPr>
          <p:cNvPr id="386" name="Google Shape;386;p40"/>
          <p:cNvSpPr txBox="1"/>
          <p:nvPr/>
        </p:nvSpPr>
        <p:spPr>
          <a:xfrm>
            <a:off x="3801750" y="1584100"/>
            <a:ext cx="15405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Hard Model</a:t>
            </a:r>
            <a:endParaRPr b="1" sz="1000">
              <a:solidFill>
                <a:srgbClr val="A72A1E"/>
              </a:solidFill>
              <a:latin typeface="Roboto"/>
              <a:ea typeface="Roboto"/>
              <a:cs typeface="Roboto"/>
              <a:sym typeface="Roboto"/>
            </a:endParaRPr>
          </a:p>
        </p:txBody>
      </p:sp>
      <p:sp>
        <p:nvSpPr>
          <p:cNvPr id="389" name="Google Shape;389;p40"/>
          <p:cNvSpPr txBox="1"/>
          <p:nvPr/>
        </p:nvSpPr>
        <p:spPr>
          <a:xfrm>
            <a:off x="2032650" y="259820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A72A1E"/>
                </a:solidFill>
                <a:latin typeface="Roboto"/>
                <a:ea typeface="Roboto"/>
                <a:cs typeface="Roboto"/>
                <a:sym typeface="Roboto"/>
              </a:rPr>
              <a:t>Cluster </a:t>
            </a:r>
            <a:r>
              <a:rPr lang="en" sz="900">
                <a:solidFill>
                  <a:srgbClr val="A72A1E"/>
                </a:solidFill>
                <a:latin typeface="Roboto"/>
                <a:ea typeface="Roboto"/>
                <a:cs typeface="Roboto"/>
                <a:sym typeface="Roboto"/>
              </a:rPr>
              <a:t>Labeled Dataset </a:t>
            </a:r>
            <a:r>
              <a:rPr b="1" lang="en" sz="900">
                <a:solidFill>
                  <a:srgbClr val="A72A1E"/>
                </a:solidFill>
                <a:latin typeface="Roboto"/>
                <a:ea typeface="Roboto"/>
                <a:cs typeface="Roboto"/>
                <a:sym typeface="Roboto"/>
              </a:rPr>
              <a:t>[K-Means]</a:t>
            </a:r>
            <a:endParaRPr b="1" sz="900">
              <a:solidFill>
                <a:srgbClr val="A72A1E"/>
              </a:solidFill>
              <a:latin typeface="Roboto"/>
              <a:ea typeface="Roboto"/>
              <a:cs typeface="Roboto"/>
              <a:sym typeface="Roboto"/>
            </a:endParaRPr>
          </a:p>
        </p:txBody>
      </p:sp>
      <p:sp>
        <p:nvSpPr>
          <p:cNvPr id="387" name="Google Shape;387;p40"/>
          <p:cNvSpPr txBox="1"/>
          <p:nvPr/>
        </p:nvSpPr>
        <p:spPr>
          <a:xfrm>
            <a:off x="5573250" y="259820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A72A1E"/>
                </a:solidFill>
                <a:latin typeface="Roboto"/>
                <a:ea typeface="Roboto"/>
                <a:cs typeface="Roboto"/>
                <a:sym typeface="Roboto"/>
              </a:rPr>
              <a:t>Predict Cluster for Big Dataset </a:t>
            </a:r>
            <a:r>
              <a:rPr b="1" lang="en" sz="800">
                <a:solidFill>
                  <a:srgbClr val="A72A1E"/>
                </a:solidFill>
                <a:latin typeface="Roboto"/>
                <a:ea typeface="Roboto"/>
                <a:cs typeface="Roboto"/>
                <a:sym typeface="Roboto"/>
              </a:rPr>
              <a:t>Using Labeled Dataset Fit</a:t>
            </a:r>
            <a:endParaRPr b="1" sz="800">
              <a:solidFill>
                <a:srgbClr val="A72A1E"/>
              </a:solidFill>
              <a:latin typeface="Roboto"/>
              <a:ea typeface="Roboto"/>
              <a:cs typeface="Roboto"/>
              <a:sym typeface="Roboto"/>
            </a:endParaRPr>
          </a:p>
        </p:txBody>
      </p:sp>
      <p:sp>
        <p:nvSpPr>
          <p:cNvPr id="395" name="Google Shape;395;p40"/>
          <p:cNvSpPr txBox="1"/>
          <p:nvPr/>
        </p:nvSpPr>
        <p:spPr>
          <a:xfrm>
            <a:off x="6418500" y="365030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Predict Ratings</a:t>
            </a:r>
            <a:r>
              <a:rPr lang="en" sz="1000">
                <a:solidFill>
                  <a:srgbClr val="A72A1E"/>
                </a:solidFill>
                <a:latin typeface="Roboto"/>
                <a:ea typeface="Roboto"/>
                <a:cs typeface="Roboto"/>
                <a:sym typeface="Roboto"/>
              </a:rPr>
              <a:t> Using Cluster Optimal Models</a:t>
            </a:r>
            <a:endParaRPr sz="1000">
              <a:solidFill>
                <a:srgbClr val="A72A1E"/>
              </a:solidFill>
              <a:latin typeface="Roboto"/>
              <a:ea typeface="Roboto"/>
              <a:cs typeface="Roboto"/>
              <a:sym typeface="Roboto"/>
            </a:endParaRPr>
          </a:p>
        </p:txBody>
      </p:sp>
      <p:sp>
        <p:nvSpPr>
          <p:cNvPr id="397" name="Google Shape;397;p40"/>
          <p:cNvSpPr txBox="1"/>
          <p:nvPr/>
        </p:nvSpPr>
        <p:spPr>
          <a:xfrm>
            <a:off x="4728000" y="365030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Validate</a:t>
            </a:r>
            <a:r>
              <a:rPr lang="en" sz="1000">
                <a:solidFill>
                  <a:srgbClr val="A72A1E"/>
                </a:solidFill>
                <a:latin typeface="Roboto"/>
                <a:ea typeface="Roboto"/>
                <a:cs typeface="Roboto"/>
                <a:sym typeface="Roboto"/>
              </a:rPr>
              <a:t> Cluster Characteristics</a:t>
            </a:r>
            <a:endParaRPr sz="1000">
              <a:solidFill>
                <a:srgbClr val="A72A1E"/>
              </a:solidFill>
              <a:latin typeface="Roboto"/>
              <a:ea typeface="Roboto"/>
              <a:cs typeface="Roboto"/>
              <a:sym typeface="Roboto"/>
            </a:endParaRPr>
          </a:p>
        </p:txBody>
      </p:sp>
      <p:sp>
        <p:nvSpPr>
          <p:cNvPr id="391" name="Google Shape;391;p40"/>
          <p:cNvSpPr txBox="1"/>
          <p:nvPr/>
        </p:nvSpPr>
        <p:spPr>
          <a:xfrm>
            <a:off x="2877900" y="365030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Determine </a:t>
            </a:r>
            <a:r>
              <a:rPr b="1" lang="en" sz="1000">
                <a:solidFill>
                  <a:srgbClr val="A72A1E"/>
                </a:solidFill>
                <a:latin typeface="Roboto"/>
                <a:ea typeface="Roboto"/>
                <a:cs typeface="Roboto"/>
                <a:sym typeface="Roboto"/>
              </a:rPr>
              <a:t>Optimal Model per Cluster</a:t>
            </a:r>
            <a:endParaRPr b="1" sz="1000">
              <a:solidFill>
                <a:srgbClr val="A72A1E"/>
              </a:solidFill>
              <a:latin typeface="Roboto"/>
              <a:ea typeface="Roboto"/>
              <a:cs typeface="Roboto"/>
              <a:sym typeface="Roboto"/>
            </a:endParaRPr>
          </a:p>
        </p:txBody>
      </p:sp>
      <p:sp>
        <p:nvSpPr>
          <p:cNvPr id="393" name="Google Shape;393;p40"/>
          <p:cNvSpPr txBox="1"/>
          <p:nvPr/>
        </p:nvSpPr>
        <p:spPr>
          <a:xfrm>
            <a:off x="1187400" y="3650300"/>
            <a:ext cx="1538100" cy="366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A72A1E"/>
                </a:solidFill>
                <a:latin typeface="Roboto"/>
                <a:ea typeface="Roboto"/>
                <a:cs typeface="Roboto"/>
                <a:sym typeface="Roboto"/>
              </a:rPr>
              <a:t>Find Cluster Characteristics</a:t>
            </a:r>
            <a:endParaRPr sz="1000">
              <a:solidFill>
                <a:srgbClr val="A72A1E"/>
              </a:solidFill>
              <a:latin typeface="Roboto"/>
              <a:ea typeface="Roboto"/>
              <a:cs typeface="Roboto"/>
              <a:sym typeface="Roboto"/>
            </a:endParaRPr>
          </a:p>
        </p:txBody>
      </p:sp>
      <p:sp>
        <p:nvSpPr>
          <p:cNvPr id="398" name="Google Shape;398;p40"/>
          <p:cNvSpPr txBox="1"/>
          <p:nvPr/>
        </p:nvSpPr>
        <p:spPr>
          <a:xfrm>
            <a:off x="1187400" y="4245325"/>
            <a:ext cx="414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rgbClr val="ED037C"/>
                </a:solidFill>
              </a:rPr>
              <a:t>*Ratings not used as variable for </a:t>
            </a:r>
            <a:r>
              <a:rPr i="1" lang="en" sz="1000">
                <a:solidFill>
                  <a:srgbClr val="ED037C"/>
                </a:solidFill>
              </a:rPr>
              <a:t>clustering</a:t>
            </a:r>
            <a:r>
              <a:rPr i="1" lang="en" sz="1000">
                <a:solidFill>
                  <a:srgbClr val="ED037C"/>
                </a:solidFill>
              </a:rPr>
              <a:t> algorithm</a:t>
            </a:r>
            <a:endParaRPr i="1" sz="1000">
              <a:solidFill>
                <a:srgbClr val="ED037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1"/>
          <p:cNvSpPr txBox="1"/>
          <p:nvPr>
            <p:ph idx="1" type="subTitle"/>
          </p:nvPr>
        </p:nvSpPr>
        <p:spPr>
          <a:xfrm>
            <a:off x="251521" y="627534"/>
            <a:ext cx="7200900" cy="3999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lang="en"/>
              <a:t>Hard Model</a:t>
            </a:r>
            <a:endParaRPr/>
          </a:p>
        </p:txBody>
      </p:sp>
      <p:sp>
        <p:nvSpPr>
          <p:cNvPr id="404" name="Google Shape;404;p41"/>
          <p:cNvSpPr txBox="1"/>
          <p:nvPr/>
        </p:nvSpPr>
        <p:spPr>
          <a:xfrm>
            <a:off x="251525" y="1157775"/>
            <a:ext cx="3948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Model Overview: Clustering Model</a:t>
            </a:r>
            <a:endParaRPr b="0" i="0" sz="1400" u="none" cap="none" strike="noStrike">
              <a:solidFill>
                <a:schemeClr val="lt1"/>
              </a:solidFill>
              <a:latin typeface="Arial"/>
              <a:ea typeface="Arial"/>
              <a:cs typeface="Arial"/>
              <a:sym typeface="Arial"/>
            </a:endParaRPr>
          </a:p>
        </p:txBody>
      </p:sp>
      <p:sp>
        <p:nvSpPr>
          <p:cNvPr id="405" name="Google Shape;405;p41"/>
          <p:cNvSpPr txBox="1"/>
          <p:nvPr/>
        </p:nvSpPr>
        <p:spPr>
          <a:xfrm>
            <a:off x="251525" y="1421700"/>
            <a:ext cx="3948900" cy="1637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rgbClr val="ED037C"/>
                </a:solidFill>
              </a:rPr>
              <a:t>Unsupervised learning</a:t>
            </a:r>
            <a:r>
              <a:rPr b="0" i="0" lang="en" sz="1100" u="none" cap="none" strike="noStrike">
                <a:solidFill>
                  <a:schemeClr val="dk1"/>
                </a:solidFill>
                <a:latin typeface="Arial"/>
                <a:ea typeface="Arial"/>
                <a:cs typeface="Arial"/>
                <a:sym typeface="Arial"/>
              </a:rPr>
              <a:t> algorithm where there is no target variable.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K=</a:t>
            </a:r>
            <a:r>
              <a:rPr lang="en" sz="1100">
                <a:solidFill>
                  <a:schemeClr val="dk1"/>
                </a:solidFill>
              </a:rPr>
              <a:t>10</a:t>
            </a:r>
            <a:r>
              <a:rPr b="0" i="0" lang="en" sz="1100" u="none" cap="none" strike="noStrike">
                <a:solidFill>
                  <a:schemeClr val="dk1"/>
                </a:solidFill>
                <a:latin typeface="Arial"/>
                <a:ea typeface="Arial"/>
                <a:cs typeface="Arial"/>
                <a:sym typeface="Arial"/>
              </a:rPr>
              <a:t> from elbow method criterion.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Both </a:t>
            </a:r>
            <a:r>
              <a:rPr b="1" i="0" lang="en" sz="1100" u="none" cap="none" strike="noStrike">
                <a:solidFill>
                  <a:srgbClr val="ED037C"/>
                </a:solidFill>
              </a:rPr>
              <a:t>BIRCH and K-means</a:t>
            </a:r>
            <a:r>
              <a:rPr b="0" i="0" lang="en" sz="1100" u="none" cap="none" strike="noStrike">
                <a:solidFill>
                  <a:schemeClr val="dk1"/>
                </a:solidFill>
                <a:latin typeface="Arial"/>
                <a:ea typeface="Arial"/>
                <a:cs typeface="Arial"/>
                <a:sym typeface="Arial"/>
              </a:rPr>
              <a:t> were used to create labels and compared to determine which is the best clustering model.</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K-means was also conducted </a:t>
            </a:r>
            <a:r>
              <a:rPr b="1" i="0" lang="en" sz="1100" u="none" cap="none" strike="noStrike">
                <a:solidFill>
                  <a:srgbClr val="ED037C"/>
                </a:solidFill>
              </a:rPr>
              <a:t>without the </a:t>
            </a:r>
            <a:r>
              <a:rPr b="1" lang="en" sz="1100">
                <a:solidFill>
                  <a:srgbClr val="ED037C"/>
                </a:solidFill>
              </a:rPr>
              <a:t>ratings</a:t>
            </a:r>
            <a:r>
              <a:rPr b="0" i="0" lang="en" sz="1100" u="none" cap="none" strike="noStrike">
                <a:solidFill>
                  <a:schemeClr val="dk1"/>
                </a:solidFill>
                <a:latin typeface="Arial"/>
                <a:ea typeface="Arial"/>
                <a:cs typeface="Arial"/>
                <a:sym typeface="Arial"/>
              </a:rPr>
              <a:t> to compare future clusters.</a:t>
            </a:r>
            <a:endParaRPr b="0" i="0" sz="11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914400" marR="0" rtl="0" algn="l">
              <a:lnSpc>
                <a:spcPct val="115000"/>
              </a:lnSpc>
              <a:spcBef>
                <a:spcPts val="0"/>
              </a:spcBef>
              <a:spcAft>
                <a:spcPts val="0"/>
              </a:spcAft>
              <a:buClr>
                <a:srgbClr val="000000"/>
              </a:buClr>
              <a:buSzPts val="850"/>
              <a:buFont typeface="Arial"/>
              <a:buNone/>
            </a:pPr>
            <a:r>
              <a:t/>
            </a:r>
            <a:endParaRPr b="0" i="0" sz="850" u="none" cap="none" strike="noStrike">
              <a:solidFill>
                <a:schemeClr val="dk1"/>
              </a:solidFill>
              <a:latin typeface="Arial"/>
              <a:ea typeface="Arial"/>
              <a:cs typeface="Arial"/>
              <a:sym typeface="Arial"/>
            </a:endParaRPr>
          </a:p>
        </p:txBody>
      </p:sp>
      <p:sp>
        <p:nvSpPr>
          <p:cNvPr id="406" name="Google Shape;406;p41"/>
          <p:cNvSpPr txBox="1"/>
          <p:nvPr/>
        </p:nvSpPr>
        <p:spPr>
          <a:xfrm>
            <a:off x="251513" y="3123850"/>
            <a:ext cx="3948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Cluster Label Distribution</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sp>
        <p:nvSpPr>
          <p:cNvPr id="407" name="Google Shape;407;p41"/>
          <p:cNvSpPr txBox="1"/>
          <p:nvPr/>
        </p:nvSpPr>
        <p:spPr>
          <a:xfrm>
            <a:off x="4861625" y="1157775"/>
            <a:ext cx="3948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Model Overview: Segmentation Model</a:t>
            </a:r>
            <a:endParaRPr b="0" i="0" sz="1400" u="none" cap="none" strike="noStrike">
              <a:solidFill>
                <a:schemeClr val="lt1"/>
              </a:solidFill>
              <a:latin typeface="Arial"/>
              <a:ea typeface="Arial"/>
              <a:cs typeface="Arial"/>
              <a:sym typeface="Arial"/>
            </a:endParaRPr>
          </a:p>
        </p:txBody>
      </p:sp>
      <p:sp>
        <p:nvSpPr>
          <p:cNvPr id="408" name="Google Shape;408;p41"/>
          <p:cNvSpPr txBox="1"/>
          <p:nvPr/>
        </p:nvSpPr>
        <p:spPr>
          <a:xfrm>
            <a:off x="4861625" y="1421688"/>
            <a:ext cx="4100700" cy="16377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a:t>
            </a:r>
            <a:r>
              <a:rPr b="1" lang="en" sz="1100">
                <a:solidFill>
                  <a:srgbClr val="ED037C"/>
                </a:solidFill>
              </a:rPr>
              <a:t> optimal model</a:t>
            </a:r>
            <a:r>
              <a:rPr b="0" i="0" lang="en" sz="1100" u="none" cap="none" strike="noStrike">
                <a:solidFill>
                  <a:schemeClr val="dk1"/>
                </a:solidFill>
                <a:latin typeface="Arial"/>
                <a:ea typeface="Arial"/>
                <a:cs typeface="Arial"/>
                <a:sym typeface="Arial"/>
              </a:rPr>
              <a:t> for each cluster is created from K-means.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lang="en" sz="1100">
                <a:solidFill>
                  <a:srgbClr val="ED037C"/>
                </a:solidFill>
              </a:rPr>
              <a:t>Accuracy and Recall</a:t>
            </a:r>
            <a:r>
              <a:rPr lang="en" sz="1100">
                <a:solidFill>
                  <a:schemeClr val="dk1"/>
                </a:solidFill>
              </a:rPr>
              <a:t> rate</a:t>
            </a:r>
            <a:r>
              <a:rPr b="0" i="0" lang="en" sz="1100" u="none" cap="none" strike="noStrike">
                <a:solidFill>
                  <a:schemeClr val="dk1"/>
                </a:solidFill>
                <a:latin typeface="Arial"/>
                <a:ea typeface="Arial"/>
                <a:cs typeface="Arial"/>
                <a:sym typeface="Arial"/>
              </a:rPr>
              <a:t> was utilized as the evaluation metric.</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Models used include </a:t>
            </a:r>
            <a:r>
              <a:rPr lang="en" sz="1100">
                <a:solidFill>
                  <a:schemeClr val="dk1"/>
                </a:solidFill>
              </a:rPr>
              <a:t>Logistic </a:t>
            </a:r>
            <a:r>
              <a:rPr b="0" i="0" lang="en" sz="1100" u="none" cap="none" strike="noStrike">
                <a:solidFill>
                  <a:schemeClr val="dk1"/>
                </a:solidFill>
                <a:latin typeface="Arial"/>
                <a:ea typeface="Arial"/>
                <a:cs typeface="Arial"/>
                <a:sym typeface="Arial"/>
              </a:rPr>
              <a:t>Regression, KN</a:t>
            </a:r>
            <a:r>
              <a:rPr lang="en" sz="1100">
                <a:solidFill>
                  <a:schemeClr val="dk1"/>
                </a:solidFill>
              </a:rPr>
              <a:t>N</a:t>
            </a:r>
            <a:r>
              <a:rPr b="0" i="0" lang="en" sz="1100" u="none" cap="none" strike="noStrike">
                <a:solidFill>
                  <a:schemeClr val="dk1"/>
                </a:solidFill>
                <a:latin typeface="Arial"/>
                <a:ea typeface="Arial"/>
                <a:cs typeface="Arial"/>
                <a:sym typeface="Arial"/>
              </a:rPr>
              <a:t>, Decision Tree </a:t>
            </a:r>
            <a:r>
              <a:rPr lang="en" sz="1100">
                <a:solidFill>
                  <a:schemeClr val="dk1"/>
                </a:solidFill>
              </a:rPr>
              <a:t>Classifier</a:t>
            </a:r>
            <a:r>
              <a:rPr b="0" i="0" lang="en" sz="1100" u="none" cap="none" strike="noStrike">
                <a:solidFill>
                  <a:schemeClr val="dk1"/>
                </a:solidFill>
                <a:latin typeface="Arial"/>
                <a:ea typeface="Arial"/>
                <a:cs typeface="Arial"/>
                <a:sym typeface="Arial"/>
              </a:rPr>
              <a:t>, Random Forest, SV</a:t>
            </a:r>
            <a:r>
              <a:rPr lang="en" sz="1100">
                <a:solidFill>
                  <a:schemeClr val="dk1"/>
                </a:solidFill>
              </a:rPr>
              <a:t>C</a:t>
            </a:r>
            <a:r>
              <a:rPr b="0" i="0" lang="en" sz="1100" u="none" cap="none" strike="noStrike">
                <a:solidFill>
                  <a:schemeClr val="dk1"/>
                </a:solidFill>
                <a:latin typeface="Arial"/>
                <a:ea typeface="Arial"/>
                <a:cs typeface="Arial"/>
                <a:sym typeface="Arial"/>
              </a:rPr>
              <a:t>, and Gradient Boosting </a:t>
            </a:r>
            <a:r>
              <a:rPr lang="en" sz="1100">
                <a:solidFill>
                  <a:schemeClr val="dk1"/>
                </a:solidFill>
              </a:rPr>
              <a:t>Classifier and neural networks </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rgbClr val="ED037C"/>
                </a:solidFill>
              </a:rPr>
              <a:t>10-Fold Cross-Validation</a:t>
            </a:r>
            <a:r>
              <a:rPr b="0" i="0" lang="en" sz="1100" u="none" cap="none" strike="noStrike">
                <a:solidFill>
                  <a:schemeClr val="dk1"/>
                </a:solidFill>
                <a:latin typeface="Arial"/>
                <a:ea typeface="Arial"/>
                <a:cs typeface="Arial"/>
                <a:sym typeface="Arial"/>
              </a:rPr>
              <a:t> was utilized</a:t>
            </a:r>
            <a:r>
              <a:rPr lang="en" sz="1100">
                <a:solidFill>
                  <a:schemeClr val="dk1"/>
                </a:solidFill>
              </a:rPr>
              <a:t> with 60/40 split</a:t>
            </a:r>
            <a:endParaRPr b="0" i="0" sz="900" u="none" cap="none" strike="noStrike">
              <a:solidFill>
                <a:schemeClr val="dk1"/>
              </a:solidFill>
              <a:latin typeface="Arial"/>
              <a:ea typeface="Arial"/>
              <a:cs typeface="Arial"/>
              <a:sym typeface="Arial"/>
            </a:endParaRPr>
          </a:p>
        </p:txBody>
      </p:sp>
      <p:sp>
        <p:nvSpPr>
          <p:cNvPr id="409" name="Google Shape;409;p41"/>
          <p:cNvSpPr txBox="1"/>
          <p:nvPr/>
        </p:nvSpPr>
        <p:spPr>
          <a:xfrm>
            <a:off x="4861625" y="3123850"/>
            <a:ext cx="3948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Selecting Optimal K</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a:ea typeface="Roboto"/>
              <a:cs typeface="Roboto"/>
              <a:sym typeface="Roboto"/>
            </a:endParaRPr>
          </a:p>
        </p:txBody>
      </p:sp>
      <p:pic>
        <p:nvPicPr>
          <p:cNvPr id="410" name="Google Shape;410;p41"/>
          <p:cNvPicPr preferRelativeResize="0"/>
          <p:nvPr/>
        </p:nvPicPr>
        <p:blipFill>
          <a:blip r:embed="rId3">
            <a:alphaModFix/>
          </a:blip>
          <a:stretch>
            <a:fillRect/>
          </a:stretch>
        </p:blipFill>
        <p:spPr>
          <a:xfrm>
            <a:off x="251525" y="3452225"/>
            <a:ext cx="3948900" cy="1637700"/>
          </a:xfrm>
          <a:prstGeom prst="rect">
            <a:avLst/>
          </a:prstGeom>
          <a:noFill/>
          <a:ln>
            <a:noFill/>
          </a:ln>
        </p:spPr>
      </p:pic>
      <p:pic>
        <p:nvPicPr>
          <p:cNvPr id="411" name="Google Shape;411;p41"/>
          <p:cNvPicPr preferRelativeResize="0"/>
          <p:nvPr/>
        </p:nvPicPr>
        <p:blipFill>
          <a:blip r:embed="rId4">
            <a:alphaModFix/>
          </a:blip>
          <a:stretch>
            <a:fillRect/>
          </a:stretch>
        </p:blipFill>
        <p:spPr>
          <a:xfrm>
            <a:off x="5557925" y="3452225"/>
            <a:ext cx="3097175" cy="1637700"/>
          </a:xfrm>
          <a:prstGeom prst="rect">
            <a:avLst/>
          </a:prstGeom>
          <a:noFill/>
          <a:ln>
            <a:noFill/>
          </a:ln>
        </p:spPr>
      </p:pic>
      <p:pic>
        <p:nvPicPr>
          <p:cNvPr id="412" name="Google Shape;412;p41"/>
          <p:cNvPicPr preferRelativeResize="0"/>
          <p:nvPr/>
        </p:nvPicPr>
        <p:blipFill>
          <a:blip r:embed="rId5">
            <a:alphaModFix/>
          </a:blip>
          <a:stretch>
            <a:fillRect/>
          </a:stretch>
        </p:blipFill>
        <p:spPr>
          <a:xfrm>
            <a:off x="5235375" y="159649"/>
            <a:ext cx="2099175" cy="467875"/>
          </a:xfrm>
          <a:prstGeom prst="rect">
            <a:avLst/>
          </a:prstGeom>
          <a:noFill/>
          <a:ln>
            <a:noFill/>
          </a:ln>
        </p:spPr>
      </p:pic>
      <p:sp>
        <p:nvSpPr>
          <p:cNvPr id="413" name="Google Shape;413;p41"/>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414" name="Google Shape;414;p41"/>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a:solidFill>
                  <a:srgbClr val="ED037C"/>
                </a:solidFill>
              </a:rPr>
              <a:t>Clusterings for Segmentation </a:t>
            </a:r>
            <a:endParaRPr b="1">
              <a:solidFill>
                <a:srgbClr val="ED037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ctrTitle"/>
          </p:nvPr>
        </p:nvSpPr>
        <p:spPr>
          <a:xfrm>
            <a:off x="251521" y="2787774"/>
            <a:ext cx="7200900" cy="42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Team Co-MMA</a:t>
            </a:r>
            <a:endParaRPr/>
          </a:p>
        </p:txBody>
      </p:sp>
      <p:sp>
        <p:nvSpPr>
          <p:cNvPr id="186" name="Google Shape;186;p24"/>
          <p:cNvSpPr txBox="1"/>
          <p:nvPr>
            <p:ph idx="1" type="body"/>
          </p:nvPr>
        </p:nvSpPr>
        <p:spPr>
          <a:xfrm>
            <a:off x="0" y="0"/>
            <a:ext cx="9144000" cy="24096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sp>
        <p:nvSpPr>
          <p:cNvPr id="187" name="Google Shape;187;p24"/>
          <p:cNvSpPr txBox="1"/>
          <p:nvPr>
            <p:ph idx="2" type="subTitle"/>
          </p:nvPr>
        </p:nvSpPr>
        <p:spPr>
          <a:xfrm>
            <a:off x="251521" y="3209329"/>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Master of Management Analytics </a:t>
            </a:r>
            <a:endParaRPr/>
          </a:p>
        </p:txBody>
      </p:sp>
      <p:sp>
        <p:nvSpPr>
          <p:cNvPr id="188" name="Google Shape;188;p24"/>
          <p:cNvSpPr txBox="1"/>
          <p:nvPr/>
        </p:nvSpPr>
        <p:spPr>
          <a:xfrm>
            <a:off x="1221674" y="1847572"/>
            <a:ext cx="76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Alan</a:t>
            </a:r>
            <a:endParaRPr b="1"/>
          </a:p>
          <a:p>
            <a:pPr indent="0" lvl="0" marL="0" rtl="0" algn="ctr">
              <a:spcBef>
                <a:spcPts val="0"/>
              </a:spcBef>
              <a:spcAft>
                <a:spcPts val="0"/>
              </a:spcAft>
              <a:buNone/>
            </a:pPr>
            <a:r>
              <a:rPr b="1" lang="en"/>
              <a:t>Liu</a:t>
            </a:r>
            <a:endParaRPr b="1"/>
          </a:p>
        </p:txBody>
      </p:sp>
      <p:sp>
        <p:nvSpPr>
          <p:cNvPr id="189" name="Google Shape;189;p24"/>
          <p:cNvSpPr txBox="1"/>
          <p:nvPr/>
        </p:nvSpPr>
        <p:spPr>
          <a:xfrm>
            <a:off x="6829725" y="3958925"/>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0" name="Google Shape;190;p24"/>
          <p:cNvSpPr txBox="1"/>
          <p:nvPr/>
        </p:nvSpPr>
        <p:spPr>
          <a:xfrm>
            <a:off x="2981425" y="1847575"/>
            <a:ext cx="109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Humza </a:t>
            </a:r>
            <a:endParaRPr b="1"/>
          </a:p>
          <a:p>
            <a:pPr indent="0" lvl="0" marL="0" rtl="0" algn="ctr">
              <a:spcBef>
                <a:spcPts val="0"/>
              </a:spcBef>
              <a:spcAft>
                <a:spcPts val="0"/>
              </a:spcAft>
              <a:buNone/>
            </a:pPr>
            <a:r>
              <a:rPr b="1" lang="en"/>
              <a:t>Butt</a:t>
            </a:r>
            <a:endParaRPr b="1"/>
          </a:p>
        </p:txBody>
      </p:sp>
      <p:sp>
        <p:nvSpPr>
          <p:cNvPr id="191" name="Google Shape;191;p24"/>
          <p:cNvSpPr txBox="1"/>
          <p:nvPr/>
        </p:nvSpPr>
        <p:spPr>
          <a:xfrm>
            <a:off x="5069974" y="1847572"/>
            <a:ext cx="763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Kevin Zhang</a:t>
            </a:r>
            <a:endParaRPr b="1"/>
          </a:p>
        </p:txBody>
      </p:sp>
      <p:sp>
        <p:nvSpPr>
          <p:cNvPr id="192" name="Google Shape;192;p24"/>
          <p:cNvSpPr txBox="1"/>
          <p:nvPr/>
        </p:nvSpPr>
        <p:spPr>
          <a:xfrm>
            <a:off x="6745725" y="1869300"/>
            <a:ext cx="1260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Devashree Kumar</a:t>
            </a:r>
            <a:endParaRPr b="1"/>
          </a:p>
        </p:txBody>
      </p:sp>
      <p:pic>
        <p:nvPicPr>
          <p:cNvPr id="193" name="Google Shape;193;p24"/>
          <p:cNvPicPr preferRelativeResize="0"/>
          <p:nvPr/>
        </p:nvPicPr>
        <p:blipFill>
          <a:blip r:embed="rId3">
            <a:alphaModFix/>
          </a:blip>
          <a:stretch>
            <a:fillRect/>
          </a:stretch>
        </p:blipFill>
        <p:spPr>
          <a:xfrm>
            <a:off x="889423" y="455926"/>
            <a:ext cx="1428300" cy="1428325"/>
          </a:xfrm>
          <a:prstGeom prst="rect">
            <a:avLst/>
          </a:prstGeom>
          <a:noFill/>
          <a:ln>
            <a:noFill/>
          </a:ln>
        </p:spPr>
      </p:pic>
      <p:pic>
        <p:nvPicPr>
          <p:cNvPr id="194" name="Google Shape;194;p24"/>
          <p:cNvPicPr preferRelativeResize="0"/>
          <p:nvPr/>
        </p:nvPicPr>
        <p:blipFill>
          <a:blip r:embed="rId4">
            <a:alphaModFix/>
          </a:blip>
          <a:stretch>
            <a:fillRect/>
          </a:stretch>
        </p:blipFill>
        <p:spPr>
          <a:xfrm>
            <a:off x="4737724" y="455949"/>
            <a:ext cx="1428300" cy="1428300"/>
          </a:xfrm>
          <a:prstGeom prst="rect">
            <a:avLst/>
          </a:prstGeom>
          <a:noFill/>
          <a:ln>
            <a:noFill/>
          </a:ln>
        </p:spPr>
      </p:pic>
      <p:pic>
        <p:nvPicPr>
          <p:cNvPr id="195" name="Google Shape;195;p24"/>
          <p:cNvPicPr preferRelativeResize="0"/>
          <p:nvPr/>
        </p:nvPicPr>
        <p:blipFill>
          <a:blip r:embed="rId5">
            <a:alphaModFix/>
          </a:blip>
          <a:stretch>
            <a:fillRect/>
          </a:stretch>
        </p:blipFill>
        <p:spPr>
          <a:xfrm>
            <a:off x="2813575" y="455962"/>
            <a:ext cx="1428300" cy="1428300"/>
          </a:xfrm>
          <a:prstGeom prst="rect">
            <a:avLst/>
          </a:prstGeom>
          <a:noFill/>
          <a:ln>
            <a:noFill/>
          </a:ln>
        </p:spPr>
      </p:pic>
      <p:pic>
        <p:nvPicPr>
          <p:cNvPr id="196" name="Google Shape;196;p24"/>
          <p:cNvPicPr preferRelativeResize="0"/>
          <p:nvPr/>
        </p:nvPicPr>
        <p:blipFill>
          <a:blip r:embed="rId6">
            <a:alphaModFix/>
          </a:blip>
          <a:stretch>
            <a:fillRect/>
          </a:stretch>
        </p:blipFill>
        <p:spPr>
          <a:xfrm>
            <a:off x="6661877" y="455936"/>
            <a:ext cx="1428300" cy="1428317"/>
          </a:xfrm>
          <a:prstGeom prst="rect">
            <a:avLst/>
          </a:prstGeom>
          <a:noFill/>
          <a:ln>
            <a:noFill/>
          </a:ln>
        </p:spPr>
      </p:pic>
      <p:pic>
        <p:nvPicPr>
          <p:cNvPr id="197" name="Google Shape;197;p24"/>
          <p:cNvPicPr preferRelativeResize="0"/>
          <p:nvPr/>
        </p:nvPicPr>
        <p:blipFill>
          <a:blip r:embed="rId7">
            <a:alphaModFix/>
          </a:blip>
          <a:stretch>
            <a:fillRect/>
          </a:stretch>
        </p:blipFill>
        <p:spPr>
          <a:xfrm>
            <a:off x="6484250" y="4333638"/>
            <a:ext cx="2182900" cy="488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2"/>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Clusterings for Segmentation </a:t>
            </a:r>
            <a:endParaRPr/>
          </a:p>
        </p:txBody>
      </p:sp>
      <p:sp>
        <p:nvSpPr>
          <p:cNvPr id="420" name="Google Shape;420;p42"/>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Cluster Characteristics </a:t>
            </a:r>
            <a:endParaRPr/>
          </a:p>
        </p:txBody>
      </p:sp>
      <p:pic>
        <p:nvPicPr>
          <p:cNvPr id="421" name="Google Shape;421;p42"/>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422" name="Google Shape;422;p42"/>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423" name="Google Shape;423;p42"/>
          <p:cNvSpPr txBox="1"/>
          <p:nvPr/>
        </p:nvSpPr>
        <p:spPr>
          <a:xfrm>
            <a:off x="124425" y="3686375"/>
            <a:ext cx="28677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 sz="1200">
                <a:solidFill>
                  <a:srgbClr val="ED037C"/>
                </a:solidFill>
              </a:rPr>
              <a:t>In and out imbalance</a:t>
            </a:r>
            <a:r>
              <a:rPr lang="en" sz="1200"/>
              <a:t> shown in some clusters</a:t>
            </a:r>
            <a:endParaRPr sz="1200"/>
          </a:p>
          <a:p>
            <a:pPr indent="-304800" lvl="0" marL="457200" rtl="0" algn="l">
              <a:spcBef>
                <a:spcPts val="0"/>
              </a:spcBef>
              <a:spcAft>
                <a:spcPts val="0"/>
              </a:spcAft>
              <a:buSzPts val="1200"/>
              <a:buChar char="●"/>
            </a:pPr>
            <a:r>
              <a:rPr lang="en" sz="1200"/>
              <a:t>Some clusters show </a:t>
            </a:r>
            <a:r>
              <a:rPr b="1" lang="en" sz="1200">
                <a:solidFill>
                  <a:srgbClr val="ED037C"/>
                </a:solidFill>
              </a:rPr>
              <a:t>consistent </a:t>
            </a:r>
            <a:r>
              <a:rPr lang="en" sz="1200"/>
              <a:t>transaction behaviours while others have great </a:t>
            </a:r>
            <a:r>
              <a:rPr lang="en" sz="1200"/>
              <a:t>volatility</a:t>
            </a:r>
            <a:endParaRPr sz="1200"/>
          </a:p>
        </p:txBody>
      </p:sp>
      <p:sp>
        <p:nvSpPr>
          <p:cNvPr id="424" name="Google Shape;424;p42"/>
          <p:cNvSpPr txBox="1"/>
          <p:nvPr/>
        </p:nvSpPr>
        <p:spPr>
          <a:xfrm>
            <a:off x="2992125" y="3778775"/>
            <a:ext cx="18174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b="1" lang="en" sz="1200">
                <a:solidFill>
                  <a:srgbClr val="ED037C"/>
                </a:solidFill>
              </a:rPr>
              <a:t>Visa usage</a:t>
            </a:r>
            <a:r>
              <a:rPr lang="en" sz="1200"/>
              <a:t> is particularly high in several clusters</a:t>
            </a:r>
            <a:endParaRPr sz="1200"/>
          </a:p>
        </p:txBody>
      </p:sp>
      <p:pic>
        <p:nvPicPr>
          <p:cNvPr id="425" name="Google Shape;425;p42"/>
          <p:cNvPicPr preferRelativeResize="0"/>
          <p:nvPr/>
        </p:nvPicPr>
        <p:blipFill>
          <a:blip r:embed="rId4">
            <a:alphaModFix/>
          </a:blip>
          <a:stretch>
            <a:fillRect/>
          </a:stretch>
        </p:blipFill>
        <p:spPr>
          <a:xfrm>
            <a:off x="23001" y="1188016"/>
            <a:ext cx="2867701" cy="2423760"/>
          </a:xfrm>
          <a:prstGeom prst="rect">
            <a:avLst/>
          </a:prstGeom>
          <a:noFill/>
          <a:ln>
            <a:noFill/>
          </a:ln>
        </p:spPr>
      </p:pic>
      <p:pic>
        <p:nvPicPr>
          <p:cNvPr id="426" name="Google Shape;426;p42"/>
          <p:cNvPicPr preferRelativeResize="0"/>
          <p:nvPr/>
        </p:nvPicPr>
        <p:blipFill rotWithShape="1">
          <a:blip r:embed="rId5">
            <a:alphaModFix/>
          </a:blip>
          <a:srcRect b="0" l="0" r="0" t="19961"/>
          <a:stretch/>
        </p:blipFill>
        <p:spPr>
          <a:xfrm>
            <a:off x="4809525" y="3796425"/>
            <a:ext cx="707900" cy="738900"/>
          </a:xfrm>
          <a:prstGeom prst="rect">
            <a:avLst/>
          </a:prstGeom>
          <a:noFill/>
          <a:ln>
            <a:noFill/>
          </a:ln>
        </p:spPr>
      </p:pic>
      <p:pic>
        <p:nvPicPr>
          <p:cNvPr id="427" name="Google Shape;427;p42"/>
          <p:cNvPicPr preferRelativeResize="0"/>
          <p:nvPr/>
        </p:nvPicPr>
        <p:blipFill>
          <a:blip r:embed="rId6">
            <a:alphaModFix/>
          </a:blip>
          <a:stretch>
            <a:fillRect/>
          </a:stretch>
        </p:blipFill>
        <p:spPr>
          <a:xfrm>
            <a:off x="2978450" y="1070141"/>
            <a:ext cx="2604551" cy="2498909"/>
          </a:xfrm>
          <a:prstGeom prst="rect">
            <a:avLst/>
          </a:prstGeom>
          <a:noFill/>
          <a:ln>
            <a:noFill/>
          </a:ln>
        </p:spPr>
      </p:pic>
      <p:pic>
        <p:nvPicPr>
          <p:cNvPr id="428" name="Google Shape;428;p42"/>
          <p:cNvPicPr preferRelativeResize="0"/>
          <p:nvPr/>
        </p:nvPicPr>
        <p:blipFill>
          <a:blip r:embed="rId7">
            <a:alphaModFix/>
          </a:blip>
          <a:stretch>
            <a:fillRect/>
          </a:stretch>
        </p:blipFill>
        <p:spPr>
          <a:xfrm>
            <a:off x="5583000" y="1061250"/>
            <a:ext cx="3388150" cy="2498901"/>
          </a:xfrm>
          <a:prstGeom prst="rect">
            <a:avLst/>
          </a:prstGeom>
          <a:noFill/>
          <a:ln>
            <a:noFill/>
          </a:ln>
        </p:spPr>
      </p:pic>
      <p:sp>
        <p:nvSpPr>
          <p:cNvPr id="429" name="Google Shape;429;p42"/>
          <p:cNvSpPr txBox="1"/>
          <p:nvPr/>
        </p:nvSpPr>
        <p:spPr>
          <a:xfrm>
            <a:off x="5587700" y="3686375"/>
            <a:ext cx="22263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Within most clusters, customers either have only </a:t>
            </a:r>
            <a:r>
              <a:rPr b="1" lang="en" sz="1200">
                <a:solidFill>
                  <a:srgbClr val="ED037C"/>
                </a:solidFill>
              </a:rPr>
              <a:t>one type</a:t>
            </a:r>
            <a:r>
              <a:rPr lang="en" sz="1200"/>
              <a:t> of employment or a </a:t>
            </a:r>
            <a:r>
              <a:rPr b="1" lang="en" sz="1200">
                <a:solidFill>
                  <a:srgbClr val="ED037C"/>
                </a:solidFill>
              </a:rPr>
              <a:t>dominant type</a:t>
            </a:r>
            <a:r>
              <a:rPr lang="en" sz="1200"/>
              <a:t>.</a:t>
            </a:r>
            <a:endParaRPr sz="1200"/>
          </a:p>
        </p:txBody>
      </p:sp>
      <p:pic>
        <p:nvPicPr>
          <p:cNvPr id="430" name="Google Shape;430;p42"/>
          <p:cNvPicPr preferRelativeResize="0"/>
          <p:nvPr/>
        </p:nvPicPr>
        <p:blipFill>
          <a:blip r:embed="rId8">
            <a:alphaModFix/>
          </a:blip>
          <a:stretch>
            <a:fillRect/>
          </a:stretch>
        </p:blipFill>
        <p:spPr>
          <a:xfrm>
            <a:off x="7884312" y="3815423"/>
            <a:ext cx="1086827" cy="700925"/>
          </a:xfrm>
          <a:prstGeom prst="rect">
            <a:avLst/>
          </a:prstGeom>
          <a:noFill/>
          <a:ln>
            <a:noFill/>
          </a:ln>
        </p:spPr>
      </p:pic>
      <p:sp>
        <p:nvSpPr>
          <p:cNvPr id="431" name="Google Shape;431;p42"/>
          <p:cNvSpPr/>
          <p:nvPr/>
        </p:nvSpPr>
        <p:spPr>
          <a:xfrm>
            <a:off x="3684600" y="3008950"/>
            <a:ext cx="241800" cy="4680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32" name="Google Shape;432;p42"/>
          <p:cNvSpPr/>
          <p:nvPr/>
        </p:nvSpPr>
        <p:spPr>
          <a:xfrm>
            <a:off x="3442800" y="1261150"/>
            <a:ext cx="241800" cy="22158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33" name="Google Shape;433;p42"/>
          <p:cNvSpPr/>
          <p:nvPr/>
        </p:nvSpPr>
        <p:spPr>
          <a:xfrm>
            <a:off x="4330200" y="3077050"/>
            <a:ext cx="241800" cy="3999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34" name="Google Shape;434;p42"/>
          <p:cNvSpPr/>
          <p:nvPr/>
        </p:nvSpPr>
        <p:spPr>
          <a:xfrm>
            <a:off x="4809525" y="2776150"/>
            <a:ext cx="241800" cy="7008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35" name="Google Shape;435;p42"/>
          <p:cNvSpPr/>
          <p:nvPr/>
        </p:nvSpPr>
        <p:spPr>
          <a:xfrm>
            <a:off x="2603475" y="1261150"/>
            <a:ext cx="241800" cy="25584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36" name="Google Shape;436;p42"/>
          <p:cNvSpPr/>
          <p:nvPr/>
        </p:nvSpPr>
        <p:spPr>
          <a:xfrm>
            <a:off x="1066600" y="1279850"/>
            <a:ext cx="241800" cy="24990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37" name="Google Shape;437;p42"/>
          <p:cNvSpPr/>
          <p:nvPr/>
        </p:nvSpPr>
        <p:spPr>
          <a:xfrm>
            <a:off x="2076075" y="1279850"/>
            <a:ext cx="241800" cy="24990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38" name="Google Shape;438;p42"/>
          <p:cNvSpPr/>
          <p:nvPr/>
        </p:nvSpPr>
        <p:spPr>
          <a:xfrm>
            <a:off x="1302600" y="1279850"/>
            <a:ext cx="241800" cy="24990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39" name="Google Shape;439;p42"/>
          <p:cNvSpPr/>
          <p:nvPr/>
        </p:nvSpPr>
        <p:spPr>
          <a:xfrm>
            <a:off x="5781475" y="1344350"/>
            <a:ext cx="241800" cy="22158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40" name="Google Shape;440;p42"/>
          <p:cNvSpPr/>
          <p:nvPr/>
        </p:nvSpPr>
        <p:spPr>
          <a:xfrm>
            <a:off x="6454950" y="1344350"/>
            <a:ext cx="241800" cy="22158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41" name="Google Shape;441;p42"/>
          <p:cNvSpPr/>
          <p:nvPr/>
        </p:nvSpPr>
        <p:spPr>
          <a:xfrm>
            <a:off x="7092750" y="1344350"/>
            <a:ext cx="241800" cy="22158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42" name="Google Shape;442;p42"/>
          <p:cNvSpPr/>
          <p:nvPr/>
        </p:nvSpPr>
        <p:spPr>
          <a:xfrm>
            <a:off x="8404025" y="1344350"/>
            <a:ext cx="241800" cy="22158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43" name="Google Shape;443;p42"/>
          <p:cNvSpPr/>
          <p:nvPr/>
        </p:nvSpPr>
        <p:spPr>
          <a:xfrm>
            <a:off x="8645825" y="1344350"/>
            <a:ext cx="241800" cy="22158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
        <p:nvSpPr>
          <p:cNvPr id="444" name="Google Shape;444;p42"/>
          <p:cNvSpPr/>
          <p:nvPr/>
        </p:nvSpPr>
        <p:spPr>
          <a:xfrm>
            <a:off x="7357800" y="1344350"/>
            <a:ext cx="241800" cy="22158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D037C"/>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3"/>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Clusterings for Segmentation </a:t>
            </a:r>
            <a:endParaRPr/>
          </a:p>
        </p:txBody>
      </p:sp>
      <p:sp>
        <p:nvSpPr>
          <p:cNvPr id="450" name="Google Shape;450;p43"/>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Characteristics</a:t>
            </a:r>
            <a:r>
              <a:rPr lang="en"/>
              <a:t> Summary</a:t>
            </a:r>
            <a:endParaRPr/>
          </a:p>
        </p:txBody>
      </p:sp>
      <p:pic>
        <p:nvPicPr>
          <p:cNvPr id="451" name="Google Shape;451;p43"/>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452" name="Google Shape;452;p43"/>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453" name="Google Shape;453;p43"/>
          <p:cNvSpPr txBox="1"/>
          <p:nvPr/>
        </p:nvSpPr>
        <p:spPr>
          <a:xfrm>
            <a:off x="-53275" y="1165150"/>
            <a:ext cx="5379300" cy="3937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Potential</a:t>
            </a:r>
            <a:r>
              <a:rPr b="1" lang="en">
                <a:solidFill>
                  <a:srgbClr val="ED037C"/>
                </a:solidFill>
              </a:rPr>
              <a:t> high risk money laundering related </a:t>
            </a:r>
            <a:r>
              <a:rPr lang="en"/>
              <a:t>characteristics:</a:t>
            </a:r>
            <a:endParaRPr/>
          </a:p>
          <a:p>
            <a:pPr indent="-317500" lvl="1" marL="914400" rtl="0" algn="l">
              <a:spcBef>
                <a:spcPts val="0"/>
              </a:spcBef>
              <a:spcAft>
                <a:spcPts val="0"/>
              </a:spcAft>
              <a:buSzPts val="1400"/>
              <a:buChar char="○"/>
            </a:pPr>
            <a:r>
              <a:rPr lang="en"/>
              <a:t>High percentage </a:t>
            </a:r>
            <a:r>
              <a:rPr lang="en"/>
              <a:t>usage of visa (cluster 0,9)</a:t>
            </a:r>
            <a:endParaRPr/>
          </a:p>
          <a:p>
            <a:pPr indent="-317500" lvl="1" marL="914400" rtl="0" algn="l">
              <a:spcBef>
                <a:spcPts val="0"/>
              </a:spcBef>
              <a:spcAft>
                <a:spcPts val="0"/>
              </a:spcAft>
              <a:buSzPts val="1400"/>
              <a:buChar char="○"/>
            </a:pPr>
            <a:r>
              <a:rPr lang="en"/>
              <a:t>High percentage of credit cards (cluster 7,9)</a:t>
            </a:r>
            <a:endParaRPr/>
          </a:p>
          <a:p>
            <a:pPr indent="-317500" lvl="1" marL="914400" rtl="0" algn="l">
              <a:spcBef>
                <a:spcPts val="0"/>
              </a:spcBef>
              <a:spcAft>
                <a:spcPts val="0"/>
              </a:spcAft>
              <a:buSzPts val="1400"/>
              <a:buChar char="○"/>
            </a:pPr>
            <a:r>
              <a:rPr lang="en"/>
              <a:t>Self-employed (cluster 9)</a:t>
            </a:r>
            <a:endParaRPr/>
          </a:p>
          <a:p>
            <a:pPr indent="-317500" lvl="1" marL="914400" rtl="0" algn="l">
              <a:spcBef>
                <a:spcPts val="0"/>
              </a:spcBef>
              <a:spcAft>
                <a:spcPts val="0"/>
              </a:spcAft>
              <a:buSzPts val="1400"/>
              <a:buChar char="○"/>
            </a:pPr>
            <a:r>
              <a:rPr lang="en"/>
              <a:t>Joint accounts (cluster 7)</a:t>
            </a:r>
            <a:endParaRPr/>
          </a:p>
          <a:p>
            <a:pPr indent="-317500" lvl="1" marL="914400" rtl="0" algn="l">
              <a:spcBef>
                <a:spcPts val="0"/>
              </a:spcBef>
              <a:spcAft>
                <a:spcPts val="0"/>
              </a:spcAft>
              <a:buSzPts val="1400"/>
              <a:buChar char="○"/>
            </a:pPr>
            <a:r>
              <a:rPr lang="en"/>
              <a:t>High </a:t>
            </a:r>
            <a:r>
              <a:rPr lang="en"/>
              <a:t>positive</a:t>
            </a:r>
            <a:r>
              <a:rPr lang="en"/>
              <a:t> </a:t>
            </a:r>
            <a:r>
              <a:rPr lang="en">
                <a:solidFill>
                  <a:schemeClr val="dk1"/>
                </a:solidFill>
              </a:rPr>
              <a:t>average </a:t>
            </a:r>
            <a:r>
              <a:rPr lang="en"/>
              <a:t>net incoming amount (incoming amount minus outgoing amount) (cluster 7)</a:t>
            </a:r>
            <a:endParaRPr/>
          </a:p>
          <a:p>
            <a:pPr indent="-317500" lvl="1" marL="914400" rtl="0" algn="l">
              <a:spcBef>
                <a:spcPts val="0"/>
              </a:spcBef>
              <a:spcAft>
                <a:spcPts val="0"/>
              </a:spcAft>
              <a:buSzPts val="1400"/>
              <a:buChar char="○"/>
            </a:pPr>
            <a:r>
              <a:rPr lang="en">
                <a:solidFill>
                  <a:srgbClr val="262626"/>
                </a:solidFill>
              </a:rPr>
              <a:t>High but inconsistent outcoming amount (cluster 9)</a:t>
            </a:r>
            <a:endParaRPr>
              <a:solidFill>
                <a:srgbClr val="262626"/>
              </a:solidFill>
            </a:endParaRPr>
          </a:p>
          <a:p>
            <a:pPr indent="-317500" lvl="1" marL="914400" rtl="0" algn="l">
              <a:spcBef>
                <a:spcPts val="200"/>
              </a:spcBef>
              <a:spcAft>
                <a:spcPts val="0"/>
              </a:spcAft>
              <a:buClr>
                <a:srgbClr val="262626"/>
              </a:buClr>
              <a:buSzPts val="1400"/>
              <a:buChar char="○"/>
            </a:pPr>
            <a:r>
              <a:rPr lang="en">
                <a:solidFill>
                  <a:srgbClr val="262626"/>
                </a:solidFill>
              </a:rPr>
              <a:t>High but inconsistent incoming amount (cluster 7)</a:t>
            </a:r>
            <a:endParaRPr>
              <a:solidFill>
                <a:srgbClr val="262626"/>
              </a:solidFill>
            </a:endParaRPr>
          </a:p>
          <a:p>
            <a:pPr indent="-317500" lvl="0" marL="457200" rtl="0" algn="l">
              <a:spcBef>
                <a:spcPts val="500"/>
              </a:spcBef>
              <a:spcAft>
                <a:spcPts val="0"/>
              </a:spcAft>
              <a:buClr>
                <a:srgbClr val="262626"/>
              </a:buClr>
              <a:buSzPts val="1400"/>
              <a:buChar char="●"/>
            </a:pPr>
            <a:r>
              <a:rPr lang="en">
                <a:solidFill>
                  <a:schemeClr val="dk1"/>
                </a:solidFill>
              </a:rPr>
              <a:t>Potential</a:t>
            </a:r>
            <a:r>
              <a:rPr b="1" lang="en">
                <a:solidFill>
                  <a:srgbClr val="ED037C"/>
                </a:solidFill>
              </a:rPr>
              <a:t> low risk money laundering related</a:t>
            </a:r>
            <a:r>
              <a:rPr lang="en">
                <a:solidFill>
                  <a:schemeClr val="dk1"/>
                </a:solidFill>
              </a:rPr>
              <a:t> characteristics: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Active accounts (cluster 4)</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Retiree (cluster 4)</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Owner relationship type (cluster 6)</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High percentage of term deposits (cluster 6)</a:t>
            </a:r>
            <a:endParaRPr>
              <a:solidFill>
                <a:schemeClr val="dk1"/>
              </a:solidFill>
            </a:endParaRPr>
          </a:p>
          <a:p>
            <a:pPr indent="0" lvl="0" marL="914400" rtl="0" algn="l">
              <a:spcBef>
                <a:spcPts val="0"/>
              </a:spcBef>
              <a:spcAft>
                <a:spcPts val="0"/>
              </a:spcAft>
              <a:buNone/>
            </a:pPr>
            <a:r>
              <a:t/>
            </a:r>
            <a:endParaRPr>
              <a:solidFill>
                <a:schemeClr val="dk1"/>
              </a:solidFill>
            </a:endParaRPr>
          </a:p>
        </p:txBody>
      </p:sp>
      <p:pic>
        <p:nvPicPr>
          <p:cNvPr id="454" name="Google Shape;454;p43"/>
          <p:cNvPicPr preferRelativeResize="0"/>
          <p:nvPr/>
        </p:nvPicPr>
        <p:blipFill>
          <a:blip r:embed="rId4">
            <a:alphaModFix/>
          </a:blip>
          <a:stretch>
            <a:fillRect/>
          </a:stretch>
        </p:blipFill>
        <p:spPr>
          <a:xfrm>
            <a:off x="5304809" y="1027425"/>
            <a:ext cx="3839191" cy="4116075"/>
          </a:xfrm>
          <a:prstGeom prst="rect">
            <a:avLst/>
          </a:prstGeom>
          <a:noFill/>
          <a:ln>
            <a:noFill/>
          </a:ln>
        </p:spPr>
      </p:pic>
      <p:sp>
        <p:nvSpPr>
          <p:cNvPr id="455" name="Google Shape;455;p43"/>
          <p:cNvSpPr txBox="1"/>
          <p:nvPr/>
        </p:nvSpPr>
        <p:spPr>
          <a:xfrm>
            <a:off x="5706700" y="993800"/>
            <a:ext cx="10146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highlight>
                  <a:srgbClr val="FFFFFF"/>
                </a:highlight>
              </a:rPr>
              <a:t>Ratings</a:t>
            </a:r>
            <a:endParaRPr sz="700">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4"/>
          <p:cNvSpPr txBox="1"/>
          <p:nvPr>
            <p:ph idx="1" type="subTitle"/>
          </p:nvPr>
        </p:nvSpPr>
        <p:spPr>
          <a:xfrm>
            <a:off x="251521" y="627534"/>
            <a:ext cx="7200900" cy="3999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Clr>
                <a:schemeClr val="lt1"/>
              </a:buClr>
              <a:buSzPts val="1100"/>
              <a:buNone/>
            </a:pPr>
            <a:r>
              <a:rPr lang="en"/>
              <a:t>Cluster Profiles</a:t>
            </a:r>
            <a:endParaRPr/>
          </a:p>
        </p:txBody>
      </p:sp>
      <p:sp>
        <p:nvSpPr>
          <p:cNvPr id="462" name="Google Shape;462;p44"/>
          <p:cNvSpPr txBox="1"/>
          <p:nvPr/>
        </p:nvSpPr>
        <p:spPr>
          <a:xfrm>
            <a:off x="4641925" y="1744425"/>
            <a:ext cx="4386900" cy="1914000"/>
          </a:xfrm>
          <a:prstGeom prst="rect">
            <a:avLst/>
          </a:prstGeom>
          <a:noFill/>
          <a:ln>
            <a:noFill/>
          </a:ln>
        </p:spPr>
        <p:txBody>
          <a:bodyPr anchorCtr="0" anchor="t" bIns="91425" lIns="91425" spcFirstLastPara="1" rIns="91425" wrap="square" tIns="91425">
            <a:noAutofit/>
          </a:bodyPr>
          <a:lstStyle/>
          <a:p>
            <a:pPr indent="-285750" lvl="0" marL="457200" marR="0" rtl="0" algn="l">
              <a:lnSpc>
                <a:spcPct val="115000"/>
              </a:lnSpc>
              <a:spcBef>
                <a:spcPts val="0"/>
              </a:spcBef>
              <a:spcAft>
                <a:spcPts val="0"/>
              </a:spcAft>
              <a:buClr>
                <a:schemeClr val="dk1"/>
              </a:buClr>
              <a:buSzPts val="900"/>
              <a:buFont typeface="Arial"/>
              <a:buAutoNum type="arabicPeriod"/>
            </a:pPr>
            <a:r>
              <a:rPr b="1" lang="en" sz="900">
                <a:solidFill>
                  <a:schemeClr val="dk1"/>
                </a:solidFill>
              </a:rPr>
              <a:t>Higher </a:t>
            </a:r>
            <a:r>
              <a:rPr b="1" lang="en" sz="900">
                <a:solidFill>
                  <a:schemeClr val="dk1"/>
                </a:solidFill>
              </a:rPr>
              <a:t>Potential</a:t>
            </a:r>
            <a:r>
              <a:rPr b="1" lang="en" sz="900">
                <a:solidFill>
                  <a:schemeClr val="dk1"/>
                </a:solidFill>
              </a:rPr>
              <a:t> Risk Group:</a:t>
            </a:r>
            <a:endParaRPr b="1" sz="900">
              <a:solidFill>
                <a:schemeClr val="dk1"/>
              </a:solidFill>
            </a:endParaRPr>
          </a:p>
          <a:p>
            <a:pPr indent="-285750" lvl="1" marL="914400" marR="0" rtl="0" algn="l">
              <a:lnSpc>
                <a:spcPct val="115000"/>
              </a:lnSpc>
              <a:spcBef>
                <a:spcPts val="0"/>
              </a:spcBef>
              <a:spcAft>
                <a:spcPts val="0"/>
              </a:spcAft>
              <a:buClr>
                <a:schemeClr val="dk1"/>
              </a:buClr>
              <a:buSzPts val="900"/>
              <a:buChar char="○"/>
            </a:pPr>
            <a:r>
              <a:rPr b="1" lang="en" sz="900">
                <a:solidFill>
                  <a:schemeClr val="dk1"/>
                </a:solidFill>
              </a:rPr>
              <a:t>Cluster  0,7,9</a:t>
            </a:r>
            <a:endParaRPr b="1" sz="900">
              <a:solidFill>
                <a:schemeClr val="dk1"/>
              </a:solidFill>
            </a:endParaRPr>
          </a:p>
          <a:p>
            <a:pPr indent="0" lvl="0" marL="914400" marR="0" rtl="0" algn="l">
              <a:lnSpc>
                <a:spcPct val="115000"/>
              </a:lnSpc>
              <a:spcBef>
                <a:spcPts val="0"/>
              </a:spcBef>
              <a:spcAft>
                <a:spcPts val="0"/>
              </a:spcAft>
              <a:buNone/>
            </a:pPr>
            <a:r>
              <a:t/>
            </a:r>
            <a:endParaRPr b="1" sz="900">
              <a:solidFill>
                <a:schemeClr val="dk1"/>
              </a:solidFill>
            </a:endParaRPr>
          </a:p>
          <a:p>
            <a:pPr indent="-285750" lvl="0" marL="457200" marR="0" rtl="0" algn="l">
              <a:lnSpc>
                <a:spcPct val="115000"/>
              </a:lnSpc>
              <a:spcBef>
                <a:spcPts val="0"/>
              </a:spcBef>
              <a:spcAft>
                <a:spcPts val="0"/>
              </a:spcAft>
              <a:buClr>
                <a:schemeClr val="dk1"/>
              </a:buClr>
              <a:buSzPts val="900"/>
              <a:buAutoNum type="arabicPeriod"/>
            </a:pPr>
            <a:r>
              <a:rPr b="1" lang="en" sz="900">
                <a:solidFill>
                  <a:schemeClr val="dk1"/>
                </a:solidFill>
              </a:rPr>
              <a:t>Medium Potential Risk Group</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Cluster  1,2,3,8</a:t>
            </a:r>
            <a:endParaRPr b="1" sz="900">
              <a:solidFill>
                <a:schemeClr val="dk1"/>
              </a:solidFill>
            </a:endParaRPr>
          </a:p>
          <a:p>
            <a:pPr indent="0" lvl="0" marL="914400" rtl="0" algn="l">
              <a:lnSpc>
                <a:spcPct val="115000"/>
              </a:lnSpc>
              <a:spcBef>
                <a:spcPts val="0"/>
              </a:spcBef>
              <a:spcAft>
                <a:spcPts val="0"/>
              </a:spcAft>
              <a:buNone/>
            </a:pPr>
            <a:r>
              <a:t/>
            </a:r>
            <a:endParaRPr b="1" sz="900">
              <a:solidFill>
                <a:schemeClr val="dk1"/>
              </a:solidFill>
            </a:endParaRPr>
          </a:p>
          <a:p>
            <a:pPr indent="-285750" lvl="0" marL="457200" marR="0" rtl="0" algn="l">
              <a:lnSpc>
                <a:spcPct val="115000"/>
              </a:lnSpc>
              <a:spcBef>
                <a:spcPts val="0"/>
              </a:spcBef>
              <a:spcAft>
                <a:spcPts val="0"/>
              </a:spcAft>
              <a:buClr>
                <a:schemeClr val="dk1"/>
              </a:buClr>
              <a:buSzPts val="900"/>
              <a:buAutoNum type="arabicPeriod"/>
            </a:pPr>
            <a:r>
              <a:rPr b="1" lang="en" sz="900">
                <a:solidFill>
                  <a:schemeClr val="dk1"/>
                </a:solidFill>
              </a:rPr>
              <a:t>Lower Potential Risk </a:t>
            </a:r>
            <a:r>
              <a:rPr b="1" lang="en" sz="900">
                <a:solidFill>
                  <a:schemeClr val="dk1"/>
                </a:solidFill>
              </a:rPr>
              <a:t>Group</a:t>
            </a:r>
            <a:r>
              <a:rPr b="1" lang="en" sz="900">
                <a:solidFill>
                  <a:schemeClr val="dk1"/>
                </a:solidFill>
              </a:rPr>
              <a:t>:</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Cluster  4,5,6</a:t>
            </a:r>
            <a:endParaRPr b="1" sz="900">
              <a:solidFill>
                <a:schemeClr val="dk1"/>
              </a:solidFill>
            </a:endParaRPr>
          </a:p>
          <a:p>
            <a:pPr indent="0" lvl="0" marL="457200" marR="0" rtl="0" algn="l">
              <a:lnSpc>
                <a:spcPct val="115000"/>
              </a:lnSpc>
              <a:spcBef>
                <a:spcPts val="0"/>
              </a:spcBef>
              <a:spcAft>
                <a:spcPts val="0"/>
              </a:spcAft>
              <a:buNone/>
            </a:pPr>
            <a:r>
              <a:t/>
            </a:r>
            <a:endParaRPr b="1" sz="900">
              <a:solidFill>
                <a:schemeClr val="dk1"/>
              </a:solidFill>
            </a:endParaRPr>
          </a:p>
          <a:p>
            <a:pPr indent="0" lvl="0" marL="45720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50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a:p>
            <a:pPr indent="0" lvl="0" marL="457200" marR="0" rtl="0" algn="l">
              <a:lnSpc>
                <a:spcPct val="100000"/>
              </a:lnSpc>
              <a:spcBef>
                <a:spcPts val="500"/>
              </a:spcBef>
              <a:spcAft>
                <a:spcPts val="50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63" name="Google Shape;463;p44"/>
          <p:cNvSpPr txBox="1"/>
          <p:nvPr/>
        </p:nvSpPr>
        <p:spPr>
          <a:xfrm>
            <a:off x="317088" y="1180127"/>
            <a:ext cx="4254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Rating Distribution</a:t>
            </a:r>
            <a:endParaRPr b="0" i="0" sz="1400" u="none" cap="none" strike="noStrike">
              <a:solidFill>
                <a:schemeClr val="lt1"/>
              </a:solidFill>
              <a:latin typeface="Arial"/>
              <a:ea typeface="Arial"/>
              <a:cs typeface="Arial"/>
              <a:sym typeface="Arial"/>
            </a:endParaRPr>
          </a:p>
        </p:txBody>
      </p:sp>
      <p:pic>
        <p:nvPicPr>
          <p:cNvPr id="464" name="Google Shape;464;p44"/>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465" name="Google Shape;465;p44"/>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466" name="Google Shape;466;p44"/>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a:solidFill>
                  <a:srgbClr val="ED037C"/>
                </a:solidFill>
              </a:rPr>
              <a:t>Clusterings for Segmentation </a:t>
            </a:r>
            <a:endParaRPr b="1">
              <a:solidFill>
                <a:srgbClr val="ED037C"/>
              </a:solidFill>
            </a:endParaRPr>
          </a:p>
        </p:txBody>
      </p:sp>
      <p:pic>
        <p:nvPicPr>
          <p:cNvPr id="467" name="Google Shape;467;p44"/>
          <p:cNvPicPr preferRelativeResize="0"/>
          <p:nvPr/>
        </p:nvPicPr>
        <p:blipFill>
          <a:blip r:embed="rId4">
            <a:alphaModFix/>
          </a:blip>
          <a:stretch>
            <a:fillRect/>
          </a:stretch>
        </p:blipFill>
        <p:spPr>
          <a:xfrm>
            <a:off x="4706675" y="1461525"/>
            <a:ext cx="3758175" cy="3032450"/>
          </a:xfrm>
          <a:prstGeom prst="rect">
            <a:avLst/>
          </a:prstGeom>
          <a:noFill/>
          <a:ln>
            <a:noFill/>
          </a:ln>
        </p:spPr>
      </p:pic>
      <p:pic>
        <p:nvPicPr>
          <p:cNvPr id="468" name="Google Shape;468;p44"/>
          <p:cNvPicPr preferRelativeResize="0"/>
          <p:nvPr/>
        </p:nvPicPr>
        <p:blipFill rotWithShape="1">
          <a:blip r:embed="rId5">
            <a:alphaModFix/>
          </a:blip>
          <a:srcRect b="0" l="8618" r="7050" t="0"/>
          <a:stretch/>
        </p:blipFill>
        <p:spPr>
          <a:xfrm>
            <a:off x="317100" y="1511725"/>
            <a:ext cx="4196150" cy="2932049"/>
          </a:xfrm>
          <a:prstGeom prst="rect">
            <a:avLst/>
          </a:prstGeom>
          <a:noFill/>
          <a:ln>
            <a:noFill/>
          </a:ln>
        </p:spPr>
      </p:pic>
      <p:sp>
        <p:nvSpPr>
          <p:cNvPr id="469" name="Google Shape;469;p44"/>
          <p:cNvSpPr txBox="1"/>
          <p:nvPr/>
        </p:nvSpPr>
        <p:spPr>
          <a:xfrm>
            <a:off x="4707913" y="1180127"/>
            <a:ext cx="4254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Cluster Group Labels</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5"/>
          <p:cNvSpPr txBox="1"/>
          <p:nvPr>
            <p:ph type="ctrTitle"/>
          </p:nvPr>
        </p:nvSpPr>
        <p:spPr>
          <a:xfrm>
            <a:off x="251521" y="205978"/>
            <a:ext cx="7200900" cy="422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SzPts val="1100"/>
              <a:buNone/>
            </a:pPr>
            <a:r>
              <a:rPr b="1" lang="en">
                <a:solidFill>
                  <a:srgbClr val="ED037C"/>
                </a:solidFill>
              </a:rPr>
              <a:t>Clusterings for Segmentation </a:t>
            </a:r>
            <a:endParaRPr/>
          </a:p>
        </p:txBody>
      </p:sp>
      <p:sp>
        <p:nvSpPr>
          <p:cNvPr id="475" name="Google Shape;475;p45"/>
          <p:cNvSpPr txBox="1"/>
          <p:nvPr/>
        </p:nvSpPr>
        <p:spPr>
          <a:xfrm>
            <a:off x="5538000" y="2001675"/>
            <a:ext cx="3414000" cy="1699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50000"/>
              </a:lnSpc>
              <a:spcBef>
                <a:spcPts val="0"/>
              </a:spcBef>
              <a:spcAft>
                <a:spcPts val="0"/>
              </a:spcAft>
              <a:buSzPts val="1000"/>
              <a:buChar char="●"/>
            </a:pPr>
            <a:r>
              <a:rPr b="1" lang="en" sz="1000">
                <a:solidFill>
                  <a:srgbClr val="ED037C"/>
                </a:solidFill>
              </a:rPr>
              <a:t>Global mode</a:t>
            </a:r>
            <a:r>
              <a:rPr lang="en" sz="1000">
                <a:solidFill>
                  <a:srgbClr val="ED037C"/>
                </a:solidFill>
              </a:rPr>
              <a:t>l</a:t>
            </a:r>
            <a:r>
              <a:rPr lang="en" sz="1000">
                <a:solidFill>
                  <a:schemeClr val="dk1"/>
                </a:solidFill>
              </a:rPr>
              <a:t> test accuracy was: 45.1% with the best model </a:t>
            </a:r>
            <a:r>
              <a:rPr lang="en" sz="1000">
                <a:solidFill>
                  <a:schemeClr val="dk1"/>
                </a:solidFill>
              </a:rPr>
              <a:t>being</a:t>
            </a:r>
            <a:r>
              <a:rPr lang="en" sz="1000">
                <a:solidFill>
                  <a:schemeClr val="dk1"/>
                </a:solidFill>
              </a:rPr>
              <a:t> Gradient Boosting Classifier.</a:t>
            </a:r>
            <a:endParaRPr sz="1000">
              <a:solidFill>
                <a:schemeClr val="dk1"/>
              </a:solidFill>
            </a:endParaRPr>
          </a:p>
          <a:p>
            <a:pPr indent="-292100" lvl="0" marL="457200" marR="0" rtl="0" algn="l">
              <a:lnSpc>
                <a:spcPct val="150000"/>
              </a:lnSpc>
              <a:spcBef>
                <a:spcPts val="0"/>
              </a:spcBef>
              <a:spcAft>
                <a:spcPts val="0"/>
              </a:spcAft>
              <a:buClr>
                <a:schemeClr val="dk1"/>
              </a:buClr>
              <a:buSzPts val="1000"/>
              <a:buFont typeface="Arial"/>
              <a:buChar char="●"/>
            </a:pPr>
            <a:r>
              <a:rPr b="0" i="0" lang="en" sz="1000" u="none" cap="none" strike="noStrike">
                <a:solidFill>
                  <a:schemeClr val="dk1"/>
                </a:solidFill>
                <a:latin typeface="Arial"/>
                <a:ea typeface="Arial"/>
                <a:cs typeface="Arial"/>
                <a:sym typeface="Arial"/>
              </a:rPr>
              <a:t>The </a:t>
            </a:r>
            <a:r>
              <a:rPr b="1" i="0" lang="en" sz="1000" u="none" cap="none" strike="noStrike">
                <a:solidFill>
                  <a:srgbClr val="ED037C"/>
                </a:solidFill>
              </a:rPr>
              <a:t>Weighted Test Set </a:t>
            </a:r>
            <a:r>
              <a:rPr b="1" lang="en" sz="1000">
                <a:solidFill>
                  <a:srgbClr val="ED037C"/>
                </a:solidFill>
              </a:rPr>
              <a:t>Accuracy </a:t>
            </a:r>
            <a:r>
              <a:rPr lang="en" sz="1000">
                <a:solidFill>
                  <a:schemeClr val="dk1"/>
                </a:solidFill>
              </a:rPr>
              <a:t>was 47.77 %.</a:t>
            </a:r>
            <a:endParaRPr sz="1000">
              <a:solidFill>
                <a:schemeClr val="dk1"/>
              </a:solidFill>
            </a:endParaRPr>
          </a:p>
          <a:p>
            <a:pPr indent="-292100" lvl="0" marL="457200" marR="0" rtl="0" algn="l">
              <a:lnSpc>
                <a:spcPct val="150000"/>
              </a:lnSpc>
              <a:spcBef>
                <a:spcPts val="0"/>
              </a:spcBef>
              <a:spcAft>
                <a:spcPts val="0"/>
              </a:spcAft>
              <a:buClr>
                <a:schemeClr val="dk1"/>
              </a:buClr>
              <a:buSzPts val="1000"/>
              <a:buFont typeface="Arial"/>
              <a:buChar char="●"/>
            </a:pPr>
            <a:r>
              <a:rPr lang="en" sz="1000">
                <a:solidFill>
                  <a:schemeClr val="dk1"/>
                </a:solidFill>
              </a:rPr>
              <a:t>With cluster labels being </a:t>
            </a:r>
            <a:r>
              <a:rPr b="1" lang="en" sz="1000">
                <a:solidFill>
                  <a:srgbClr val="ED037C"/>
                </a:solidFill>
              </a:rPr>
              <a:t>validated</a:t>
            </a:r>
            <a:r>
              <a:rPr lang="en" sz="1000">
                <a:solidFill>
                  <a:schemeClr val="dk1"/>
                </a:solidFill>
              </a:rPr>
              <a:t> we can </a:t>
            </a:r>
            <a:r>
              <a:rPr b="1" lang="en" sz="1000">
                <a:solidFill>
                  <a:srgbClr val="ED037C"/>
                </a:solidFill>
              </a:rPr>
              <a:t>assume similar performance</a:t>
            </a:r>
            <a:r>
              <a:rPr lang="en" sz="1000">
                <a:solidFill>
                  <a:schemeClr val="dk1"/>
                </a:solidFill>
              </a:rPr>
              <a:t> with the giant dataset as we would with the smaller datasets.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457200" marR="0" rtl="0" algn="l">
              <a:lnSpc>
                <a:spcPct val="100000"/>
              </a:lnSpc>
              <a:spcBef>
                <a:spcPts val="500"/>
              </a:spcBef>
              <a:spcAft>
                <a:spcPts val="50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76" name="Google Shape;476;p45"/>
          <p:cNvSpPr txBox="1"/>
          <p:nvPr/>
        </p:nvSpPr>
        <p:spPr>
          <a:xfrm>
            <a:off x="251525" y="1157775"/>
            <a:ext cx="49839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Optimal Models </a:t>
            </a:r>
            <a:r>
              <a:rPr lang="en">
                <a:solidFill>
                  <a:schemeClr val="lt1"/>
                </a:solidFill>
              </a:rPr>
              <a:t>Accuracy Rate</a:t>
            </a:r>
            <a:r>
              <a:rPr b="0" i="0" lang="en" sz="1400" u="none" cap="none" strike="noStrike">
                <a:solidFill>
                  <a:schemeClr val="lt1"/>
                </a:solidFill>
                <a:latin typeface="Arial"/>
                <a:ea typeface="Arial"/>
                <a:cs typeface="Arial"/>
                <a:sym typeface="Arial"/>
              </a:rPr>
              <a:t> Overview</a:t>
            </a:r>
            <a:endParaRPr b="0" i="0" sz="1400" u="none" cap="none" strike="noStrike">
              <a:solidFill>
                <a:schemeClr val="lt1"/>
              </a:solidFill>
              <a:latin typeface="Arial"/>
              <a:ea typeface="Arial"/>
              <a:cs typeface="Arial"/>
              <a:sym typeface="Arial"/>
            </a:endParaRPr>
          </a:p>
        </p:txBody>
      </p:sp>
      <p:sp>
        <p:nvSpPr>
          <p:cNvPr id="477" name="Google Shape;477;p45"/>
          <p:cNvSpPr txBox="1"/>
          <p:nvPr/>
        </p:nvSpPr>
        <p:spPr>
          <a:xfrm>
            <a:off x="5538000" y="1157775"/>
            <a:ext cx="34140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Model Performance </a:t>
            </a:r>
            <a:r>
              <a:rPr lang="en">
                <a:solidFill>
                  <a:schemeClr val="lt1"/>
                </a:solidFill>
              </a:rPr>
              <a:t>Metrics	</a:t>
            </a:r>
            <a:endParaRPr b="0" i="0" sz="1400" u="none" cap="none" strike="noStrike">
              <a:solidFill>
                <a:schemeClr val="lt1"/>
              </a:solidFill>
              <a:latin typeface="Arial"/>
              <a:ea typeface="Arial"/>
              <a:cs typeface="Arial"/>
              <a:sym typeface="Arial"/>
            </a:endParaRPr>
          </a:p>
        </p:txBody>
      </p:sp>
      <p:sp>
        <p:nvSpPr>
          <p:cNvPr id="478" name="Google Shape;478;p45"/>
          <p:cNvSpPr txBox="1"/>
          <p:nvPr/>
        </p:nvSpPr>
        <p:spPr>
          <a:xfrm>
            <a:off x="5538000" y="1439175"/>
            <a:ext cx="3414000" cy="28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rPr b="1" lang="en" sz="1050">
                <a:solidFill>
                  <a:srgbClr val="ED037C"/>
                </a:solidFill>
              </a:rPr>
              <a:t>Test Accuracy</a:t>
            </a:r>
            <a:r>
              <a:rPr lang="en" sz="1050">
                <a:solidFill>
                  <a:schemeClr val="dk1"/>
                </a:solidFill>
              </a:rPr>
              <a:t> and </a:t>
            </a:r>
            <a:r>
              <a:rPr b="1" lang="en" sz="1050">
                <a:solidFill>
                  <a:srgbClr val="ED037C"/>
                </a:solidFill>
              </a:rPr>
              <a:t>Recall</a:t>
            </a:r>
            <a:r>
              <a:rPr lang="en" sz="1050">
                <a:solidFill>
                  <a:schemeClr val="dk1"/>
                </a:solidFill>
              </a:rPr>
              <a:t> on Rating Target Variable</a:t>
            </a:r>
            <a:endParaRPr b="0" i="0" sz="1000" u="none" cap="none" strike="noStrike">
              <a:solidFill>
                <a:srgbClr val="000000"/>
              </a:solidFill>
              <a:latin typeface="Arial"/>
              <a:ea typeface="Arial"/>
              <a:cs typeface="Arial"/>
              <a:sym typeface="Arial"/>
            </a:endParaRPr>
          </a:p>
        </p:txBody>
      </p:sp>
      <p:sp>
        <p:nvSpPr>
          <p:cNvPr id="479" name="Google Shape;479;p45"/>
          <p:cNvSpPr txBox="1"/>
          <p:nvPr/>
        </p:nvSpPr>
        <p:spPr>
          <a:xfrm>
            <a:off x="5538000" y="1733325"/>
            <a:ext cx="34140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Model Interpretation</a:t>
            </a:r>
            <a:endParaRPr b="0" i="0" sz="1400" u="none" cap="none" strike="noStrike">
              <a:solidFill>
                <a:schemeClr val="lt1"/>
              </a:solidFill>
              <a:latin typeface="Arial"/>
              <a:ea typeface="Arial"/>
              <a:cs typeface="Arial"/>
              <a:sym typeface="Arial"/>
            </a:endParaRPr>
          </a:p>
        </p:txBody>
      </p:sp>
      <p:graphicFrame>
        <p:nvGraphicFramePr>
          <p:cNvPr id="480" name="Google Shape;480;p45"/>
          <p:cNvGraphicFramePr/>
          <p:nvPr/>
        </p:nvGraphicFramePr>
        <p:xfrm>
          <a:off x="251525" y="1520075"/>
          <a:ext cx="3000000" cy="3000000"/>
        </p:xfrm>
        <a:graphic>
          <a:graphicData uri="http://schemas.openxmlformats.org/drawingml/2006/table">
            <a:tbl>
              <a:tblPr>
                <a:noFill/>
                <a:tableStyleId>{5F3BC7E8-2E10-4FE6-B4EA-EA9AE97B1AC7}</a:tableStyleId>
              </a:tblPr>
              <a:tblGrid>
                <a:gridCol w="518525"/>
                <a:gridCol w="600600"/>
                <a:gridCol w="472225"/>
                <a:gridCol w="499100"/>
                <a:gridCol w="492275"/>
                <a:gridCol w="733425"/>
                <a:gridCol w="549300"/>
                <a:gridCol w="549300"/>
                <a:gridCol w="569175"/>
              </a:tblGrid>
              <a:tr h="307150">
                <a:tc>
                  <a:txBody>
                    <a:bodyPr/>
                    <a:lstStyle/>
                    <a:p>
                      <a:pPr indent="0" lvl="0" marL="0" marR="0" rtl="0" algn="ctr">
                        <a:lnSpc>
                          <a:spcPct val="100000"/>
                        </a:lnSpc>
                        <a:spcBef>
                          <a:spcPts val="0"/>
                        </a:spcBef>
                        <a:spcAft>
                          <a:spcPts val="0"/>
                        </a:spcAft>
                        <a:buClr>
                          <a:srgbClr val="000000"/>
                        </a:buClr>
                        <a:buSzPts val="500"/>
                        <a:buFont typeface="Arial"/>
                        <a:buNone/>
                      </a:pPr>
                      <a:r>
                        <a:rPr b="1" lang="en" sz="500" u="none" cap="none" strike="noStrike">
                          <a:solidFill>
                            <a:srgbClr val="FFFFFF"/>
                          </a:solidFill>
                        </a:rPr>
                        <a:t>Clusters</a:t>
                      </a:r>
                      <a:r>
                        <a:rPr lang="en" sz="500" u="none" cap="none" strike="noStrike"/>
                        <a:t> </a:t>
                      </a:r>
                      <a:endParaRPr sz="5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500">
                          <a:solidFill>
                            <a:srgbClr val="FFFFFF"/>
                          </a:solidFill>
                        </a:rPr>
                        <a:t>Logistic </a:t>
                      </a:r>
                      <a:r>
                        <a:rPr b="1" lang="en" sz="500" u="none" cap="none" strike="noStrike">
                          <a:solidFill>
                            <a:srgbClr val="FFFFFF"/>
                          </a:solidFill>
                        </a:rPr>
                        <a:t>Regression</a:t>
                      </a:r>
                      <a:endParaRPr b="1" sz="5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500" u="none" cap="none" strike="noStrike">
                          <a:solidFill>
                            <a:srgbClr val="FFFFFF"/>
                          </a:solidFill>
                        </a:rPr>
                        <a:t>Decision Tree</a:t>
                      </a:r>
                      <a:endParaRPr b="1" sz="5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500" u="none" cap="none" strike="noStrike">
                          <a:solidFill>
                            <a:srgbClr val="FFFFFF"/>
                          </a:solidFill>
                        </a:rPr>
                        <a:t>KNN</a:t>
                      </a:r>
                      <a:endParaRPr b="1" sz="5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500" u="none" cap="none" strike="noStrike">
                          <a:solidFill>
                            <a:srgbClr val="FFFFFF"/>
                          </a:solidFill>
                        </a:rPr>
                        <a:t>SV</a:t>
                      </a:r>
                      <a:r>
                        <a:rPr b="1" lang="en" sz="500">
                          <a:solidFill>
                            <a:srgbClr val="FFFFFF"/>
                          </a:solidFill>
                        </a:rPr>
                        <a:t>C</a:t>
                      </a:r>
                      <a:endParaRPr b="1" sz="5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500" u="none" cap="none" strike="noStrike">
                          <a:solidFill>
                            <a:srgbClr val="FFFFFF"/>
                          </a:solidFill>
                        </a:rPr>
                        <a:t>Gradient Boosting </a:t>
                      </a:r>
                      <a:r>
                        <a:rPr b="1" lang="en" sz="500">
                          <a:solidFill>
                            <a:srgbClr val="FFFFFF"/>
                          </a:solidFill>
                        </a:rPr>
                        <a:t>Classifier</a:t>
                      </a:r>
                      <a:endParaRPr b="1" sz="5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marR="0" rtl="0" algn="ctr">
                        <a:lnSpc>
                          <a:spcPct val="100000"/>
                        </a:lnSpc>
                        <a:spcBef>
                          <a:spcPts val="0"/>
                        </a:spcBef>
                        <a:spcAft>
                          <a:spcPts val="0"/>
                        </a:spcAft>
                        <a:buNone/>
                      </a:pPr>
                      <a:r>
                        <a:rPr b="1" lang="en" sz="500">
                          <a:solidFill>
                            <a:srgbClr val="FFFFFF"/>
                          </a:solidFill>
                        </a:rPr>
                        <a:t>Random Forest</a:t>
                      </a:r>
                      <a:endParaRPr b="1" sz="5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marR="0" rtl="0" algn="ctr">
                        <a:lnSpc>
                          <a:spcPct val="100000"/>
                        </a:lnSpc>
                        <a:spcBef>
                          <a:spcPts val="0"/>
                        </a:spcBef>
                        <a:spcAft>
                          <a:spcPts val="0"/>
                        </a:spcAft>
                        <a:buNone/>
                      </a:pPr>
                      <a:r>
                        <a:rPr b="1" lang="en" sz="500">
                          <a:solidFill>
                            <a:srgbClr val="FFFFFF"/>
                          </a:solidFill>
                        </a:rPr>
                        <a:t>ANN</a:t>
                      </a:r>
                      <a:endParaRPr b="1" sz="5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500" u="none" cap="none" strike="noStrike">
                          <a:solidFill>
                            <a:srgbClr val="FFFFFF"/>
                          </a:solidFill>
                        </a:rPr>
                        <a:t>N</a:t>
                      </a:r>
                      <a:endParaRPr b="1" sz="500" u="none" cap="none" strike="noStrike">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r>
              <a:tr h="246050">
                <a:tc>
                  <a:txBody>
                    <a:bodyPr/>
                    <a:lstStyle/>
                    <a:p>
                      <a:pPr indent="0" lvl="0" marL="0" marR="0" rtl="0" algn="ctr">
                        <a:lnSpc>
                          <a:spcPct val="100000"/>
                        </a:lnSpc>
                        <a:spcBef>
                          <a:spcPts val="0"/>
                        </a:spcBef>
                        <a:spcAft>
                          <a:spcPts val="0"/>
                        </a:spcAft>
                        <a:buClr>
                          <a:srgbClr val="000000"/>
                        </a:buClr>
                        <a:buSzPts val="600"/>
                        <a:buFont typeface="Arial"/>
                        <a:buNone/>
                      </a:pPr>
                      <a:r>
                        <a:rPr b="1" lang="en" sz="600"/>
                        <a:t>Cluster 0</a:t>
                      </a:r>
                      <a:endParaRPr b="1" sz="6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0.373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 0.396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0.354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0.377</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0.420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0.448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marR="0" rtl="0" algn="ctr">
                        <a:lnSpc>
                          <a:spcPct val="100000"/>
                        </a:lnSpc>
                        <a:spcBef>
                          <a:spcPts val="0"/>
                        </a:spcBef>
                        <a:spcAft>
                          <a:spcPts val="0"/>
                        </a:spcAft>
                        <a:buNone/>
                      </a:pPr>
                      <a:r>
                        <a:rPr b="1" lang="en" sz="700"/>
                        <a:t>0.260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700"/>
                        <a:t> 212</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7550">
                <a:tc>
                  <a:txBody>
                    <a:bodyPr/>
                    <a:lstStyle/>
                    <a:p>
                      <a:pPr indent="0" lvl="0" marL="0" rtl="0" algn="ctr">
                        <a:spcBef>
                          <a:spcPts val="0"/>
                        </a:spcBef>
                        <a:spcAft>
                          <a:spcPts val="0"/>
                        </a:spcAft>
                        <a:buNone/>
                      </a:pPr>
                      <a:r>
                        <a:rPr b="1" lang="en" sz="600">
                          <a:solidFill>
                            <a:schemeClr val="dk1"/>
                          </a:solidFill>
                        </a:rPr>
                        <a:t>Cluster 1</a:t>
                      </a:r>
                      <a:endParaRPr b="1" sz="6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0.409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0.337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0.346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0.418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0.447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marR="0" rtl="0" algn="ctr">
                        <a:lnSpc>
                          <a:spcPct val="100000"/>
                        </a:lnSpc>
                        <a:spcBef>
                          <a:spcPts val="0"/>
                        </a:spcBef>
                        <a:spcAft>
                          <a:spcPts val="0"/>
                        </a:spcAft>
                        <a:buNone/>
                      </a:pPr>
                      <a:r>
                        <a:rPr b="1" lang="en" sz="700"/>
                        <a:t>0.418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0.327</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700"/>
                        <a:t>208</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45700">
                <a:tc>
                  <a:txBody>
                    <a:bodyPr/>
                    <a:lstStyle/>
                    <a:p>
                      <a:pPr indent="0" lvl="0" marL="0" rtl="0" algn="ctr">
                        <a:spcBef>
                          <a:spcPts val="0"/>
                        </a:spcBef>
                        <a:spcAft>
                          <a:spcPts val="0"/>
                        </a:spcAft>
                        <a:buNone/>
                      </a:pPr>
                      <a:r>
                        <a:rPr b="1" lang="en" sz="600">
                          <a:solidFill>
                            <a:schemeClr val="dk1"/>
                          </a:solidFill>
                        </a:rPr>
                        <a:t>Cluster 2</a:t>
                      </a:r>
                      <a:endParaRPr b="1" sz="6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0.385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 0.385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0.367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0.402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0.385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0.408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marR="0" rtl="0" algn="ctr">
                        <a:lnSpc>
                          <a:spcPct val="100000"/>
                        </a:lnSpc>
                        <a:spcBef>
                          <a:spcPts val="0"/>
                        </a:spcBef>
                        <a:spcAft>
                          <a:spcPts val="0"/>
                        </a:spcAft>
                        <a:buNone/>
                      </a:pPr>
                      <a:r>
                        <a:rPr b="1" lang="en" sz="700"/>
                        <a:t>0.367</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700"/>
                        <a:t>169</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7550">
                <a:tc>
                  <a:txBody>
                    <a:bodyPr/>
                    <a:lstStyle/>
                    <a:p>
                      <a:pPr indent="0" lvl="0" marL="0" rtl="0" algn="ctr">
                        <a:spcBef>
                          <a:spcPts val="0"/>
                        </a:spcBef>
                        <a:spcAft>
                          <a:spcPts val="0"/>
                        </a:spcAft>
                        <a:buClr>
                          <a:schemeClr val="dk1"/>
                        </a:buClr>
                        <a:buSzPts val="600"/>
                        <a:buFont typeface="Arial"/>
                        <a:buNone/>
                      </a:pPr>
                      <a:r>
                        <a:rPr b="1" lang="en" sz="600">
                          <a:solidFill>
                            <a:schemeClr val="dk1"/>
                          </a:solidFill>
                        </a:rPr>
                        <a:t>Cluster 3</a:t>
                      </a:r>
                      <a:endParaRPr b="1" sz="6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0.510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0.385</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0.385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0.471</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0.500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0.529</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marR="0" rtl="0" algn="ctr">
                        <a:lnSpc>
                          <a:spcPct val="100000"/>
                        </a:lnSpc>
                        <a:spcBef>
                          <a:spcPts val="0"/>
                        </a:spcBef>
                        <a:spcAft>
                          <a:spcPts val="0"/>
                        </a:spcAft>
                        <a:buNone/>
                      </a:pPr>
                      <a:r>
                        <a:rPr b="1" lang="en" sz="700"/>
                        <a:t>0.5</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700"/>
                        <a:t>104</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68575">
                <a:tc>
                  <a:txBody>
                    <a:bodyPr/>
                    <a:lstStyle/>
                    <a:p>
                      <a:pPr indent="0" lvl="0" marL="0" rtl="0" algn="ctr">
                        <a:spcBef>
                          <a:spcPts val="0"/>
                        </a:spcBef>
                        <a:spcAft>
                          <a:spcPts val="0"/>
                        </a:spcAft>
                        <a:buClr>
                          <a:schemeClr val="dk1"/>
                        </a:buClr>
                        <a:buSzPts val="600"/>
                        <a:buFont typeface="Arial"/>
                        <a:buNone/>
                      </a:pPr>
                      <a:r>
                        <a:rPr b="1" lang="en" sz="600">
                          <a:solidFill>
                            <a:schemeClr val="dk1"/>
                          </a:solidFill>
                        </a:rPr>
                        <a:t>Cluster 4</a:t>
                      </a:r>
                      <a:endParaRPr b="1" sz="6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0.494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rtl="0" algn="ctr">
                        <a:spcBef>
                          <a:spcPts val="0"/>
                        </a:spcBef>
                        <a:spcAft>
                          <a:spcPts val="0"/>
                        </a:spcAft>
                        <a:buNone/>
                      </a:pPr>
                      <a:r>
                        <a:rPr b="1" lang="en" sz="700"/>
                        <a:t>0.481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0.449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0.442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0.455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0.481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0.461</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500"/>
                        <a:buFont typeface="Arial"/>
                        <a:buNone/>
                      </a:pPr>
                      <a:r>
                        <a:rPr b="1" lang="en" sz="700"/>
                        <a:t>156</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7550">
                <a:tc>
                  <a:txBody>
                    <a:bodyPr/>
                    <a:lstStyle/>
                    <a:p>
                      <a:pPr indent="0" lvl="0" marL="0" rtl="0" algn="ctr">
                        <a:spcBef>
                          <a:spcPts val="0"/>
                        </a:spcBef>
                        <a:spcAft>
                          <a:spcPts val="0"/>
                        </a:spcAft>
                        <a:buNone/>
                      </a:pPr>
                      <a:r>
                        <a:rPr b="1" lang="en" sz="600">
                          <a:solidFill>
                            <a:schemeClr val="dk1"/>
                          </a:solidFill>
                        </a:rPr>
                        <a:t>Cluster 5</a:t>
                      </a:r>
                      <a:endParaRPr b="1" sz="6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0.485</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0.466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0.450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0.504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marR="0" rtl="0" algn="ctr">
                        <a:lnSpc>
                          <a:spcPct val="100000"/>
                        </a:lnSpc>
                        <a:spcBef>
                          <a:spcPts val="0"/>
                        </a:spcBef>
                        <a:spcAft>
                          <a:spcPts val="0"/>
                        </a:spcAft>
                        <a:buNone/>
                      </a:pPr>
                      <a:r>
                        <a:rPr b="1" lang="en" sz="700"/>
                        <a:t>0.454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0.466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0.328</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262</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7550">
                <a:tc>
                  <a:txBody>
                    <a:bodyPr/>
                    <a:lstStyle/>
                    <a:p>
                      <a:pPr indent="0" lvl="0" marL="0" rtl="0" algn="ctr">
                        <a:spcBef>
                          <a:spcPts val="0"/>
                        </a:spcBef>
                        <a:spcAft>
                          <a:spcPts val="0"/>
                        </a:spcAft>
                        <a:buNone/>
                      </a:pPr>
                      <a:r>
                        <a:rPr b="1" lang="en" sz="600">
                          <a:solidFill>
                            <a:schemeClr val="dk1"/>
                          </a:solidFill>
                        </a:rPr>
                        <a:t>Cluster 6</a:t>
                      </a:r>
                      <a:endParaRPr b="1" sz="6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0.386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0.400</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marR="0" rtl="0" algn="ctr">
                        <a:lnSpc>
                          <a:spcPct val="100000"/>
                        </a:lnSpc>
                        <a:spcBef>
                          <a:spcPts val="0"/>
                        </a:spcBef>
                        <a:spcAft>
                          <a:spcPts val="0"/>
                        </a:spcAft>
                        <a:buNone/>
                      </a:pPr>
                      <a:r>
                        <a:rPr b="1" lang="en" sz="700"/>
                        <a:t>0.386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0.386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0.377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0.400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0.386</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215</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7550">
                <a:tc>
                  <a:txBody>
                    <a:bodyPr/>
                    <a:lstStyle/>
                    <a:p>
                      <a:pPr indent="0" lvl="0" marL="0" rtl="0" algn="ctr">
                        <a:spcBef>
                          <a:spcPts val="0"/>
                        </a:spcBef>
                        <a:spcAft>
                          <a:spcPts val="0"/>
                        </a:spcAft>
                        <a:buNone/>
                      </a:pPr>
                      <a:r>
                        <a:rPr b="1" lang="en" sz="600">
                          <a:solidFill>
                            <a:schemeClr val="dk1"/>
                          </a:solidFill>
                        </a:rPr>
                        <a:t>Cluster 7</a:t>
                      </a:r>
                      <a:endParaRPr b="1" sz="6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0.511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0.412</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0.473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0.489</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 0.451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0.533</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marR="0" rtl="0" algn="ctr">
                        <a:lnSpc>
                          <a:spcPct val="100000"/>
                        </a:lnSpc>
                        <a:spcBef>
                          <a:spcPts val="0"/>
                        </a:spcBef>
                        <a:spcAft>
                          <a:spcPts val="0"/>
                        </a:spcAft>
                        <a:buNone/>
                      </a:pPr>
                      <a:r>
                        <a:rPr b="1" lang="en" sz="700"/>
                        <a:t>0.407</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182</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7550">
                <a:tc>
                  <a:txBody>
                    <a:bodyPr/>
                    <a:lstStyle/>
                    <a:p>
                      <a:pPr indent="0" lvl="0" marL="0" rtl="0" algn="ctr">
                        <a:spcBef>
                          <a:spcPts val="0"/>
                        </a:spcBef>
                        <a:spcAft>
                          <a:spcPts val="0"/>
                        </a:spcAft>
                        <a:buNone/>
                      </a:pPr>
                      <a:r>
                        <a:rPr b="1" lang="en" sz="600">
                          <a:solidFill>
                            <a:schemeClr val="dk1"/>
                          </a:solidFill>
                        </a:rPr>
                        <a:t>Cluster 8</a:t>
                      </a:r>
                      <a:endParaRPr b="1" sz="6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0.510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0.524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0.538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0.531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0.531</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 0.545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marR="0" rtl="0" algn="ctr">
                        <a:lnSpc>
                          <a:spcPct val="100000"/>
                        </a:lnSpc>
                        <a:spcBef>
                          <a:spcPts val="0"/>
                        </a:spcBef>
                        <a:spcAft>
                          <a:spcPts val="0"/>
                        </a:spcAft>
                        <a:buNone/>
                      </a:pPr>
                      <a:r>
                        <a:rPr b="1" lang="en" sz="700"/>
                        <a:t>0.4</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145</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7550">
                <a:tc>
                  <a:txBody>
                    <a:bodyPr/>
                    <a:lstStyle/>
                    <a:p>
                      <a:pPr indent="0" lvl="0" marL="0" rtl="0" algn="ctr">
                        <a:spcBef>
                          <a:spcPts val="0"/>
                        </a:spcBef>
                        <a:spcAft>
                          <a:spcPts val="0"/>
                        </a:spcAft>
                        <a:buNone/>
                      </a:pPr>
                      <a:r>
                        <a:rPr b="1" lang="en" sz="600">
                          <a:solidFill>
                            <a:schemeClr val="dk1"/>
                          </a:solidFill>
                        </a:rPr>
                        <a:t>Cluster 9</a:t>
                      </a:r>
                      <a:endParaRPr b="1" sz="6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0.449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0.413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 0.406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 0.507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BACC6"/>
                    </a:solidFill>
                  </a:tcPr>
                </a:tc>
                <a:tc>
                  <a:txBody>
                    <a:bodyPr/>
                    <a:lstStyle/>
                    <a:p>
                      <a:pPr indent="0" lvl="0" marL="0" marR="0" rtl="0" algn="ctr">
                        <a:lnSpc>
                          <a:spcPct val="100000"/>
                        </a:lnSpc>
                        <a:spcBef>
                          <a:spcPts val="0"/>
                        </a:spcBef>
                        <a:spcAft>
                          <a:spcPts val="0"/>
                        </a:spcAft>
                        <a:buNone/>
                      </a:pPr>
                      <a:r>
                        <a:rPr b="1" lang="en" sz="700"/>
                        <a:t>0.406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0.478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lang="en" sz="700"/>
                        <a:t>0.442</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700"/>
                        <a:t>138</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pic>
        <p:nvPicPr>
          <p:cNvPr id="481" name="Google Shape;481;p45"/>
          <p:cNvPicPr preferRelativeResize="0"/>
          <p:nvPr/>
        </p:nvPicPr>
        <p:blipFill>
          <a:blip r:embed="rId3">
            <a:alphaModFix/>
          </a:blip>
          <a:stretch>
            <a:fillRect/>
          </a:stretch>
        </p:blipFill>
        <p:spPr>
          <a:xfrm>
            <a:off x="5538050" y="3412750"/>
            <a:ext cx="3413926" cy="1699800"/>
          </a:xfrm>
          <a:prstGeom prst="rect">
            <a:avLst/>
          </a:prstGeom>
          <a:noFill/>
          <a:ln>
            <a:noFill/>
          </a:ln>
        </p:spPr>
      </p:pic>
      <p:sp>
        <p:nvSpPr>
          <p:cNvPr id="482" name="Google Shape;482;p45"/>
          <p:cNvSpPr txBox="1"/>
          <p:nvPr/>
        </p:nvSpPr>
        <p:spPr>
          <a:xfrm>
            <a:off x="7291450" y="3701475"/>
            <a:ext cx="15432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rgbClr val="ED037C"/>
                </a:solidFill>
              </a:rPr>
              <a:t>*Dashed Line Global Model</a:t>
            </a:r>
            <a:endParaRPr b="1" sz="700">
              <a:solidFill>
                <a:srgbClr val="ED037C"/>
              </a:solidFill>
            </a:endParaRPr>
          </a:p>
        </p:txBody>
      </p:sp>
      <p:pic>
        <p:nvPicPr>
          <p:cNvPr id="483" name="Google Shape;483;p45"/>
          <p:cNvPicPr preferRelativeResize="0"/>
          <p:nvPr/>
        </p:nvPicPr>
        <p:blipFill>
          <a:blip r:embed="rId4">
            <a:alphaModFix/>
          </a:blip>
          <a:stretch>
            <a:fillRect/>
          </a:stretch>
        </p:blipFill>
        <p:spPr>
          <a:xfrm>
            <a:off x="5235375" y="159649"/>
            <a:ext cx="2099175" cy="467875"/>
          </a:xfrm>
          <a:prstGeom prst="rect">
            <a:avLst/>
          </a:prstGeom>
          <a:noFill/>
          <a:ln>
            <a:noFill/>
          </a:ln>
        </p:spPr>
      </p:pic>
      <p:sp>
        <p:nvSpPr>
          <p:cNvPr id="484" name="Google Shape;484;p45"/>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485" name="Google Shape;485;p45"/>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Optimal Models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6"/>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Clusterings for Segmentation </a:t>
            </a:r>
            <a:endParaRPr/>
          </a:p>
        </p:txBody>
      </p:sp>
      <p:sp>
        <p:nvSpPr>
          <p:cNvPr id="491" name="Google Shape;491;p46"/>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Predicting Labels on Big Dataset</a:t>
            </a:r>
            <a:endParaRPr/>
          </a:p>
        </p:txBody>
      </p:sp>
      <p:pic>
        <p:nvPicPr>
          <p:cNvPr id="492" name="Google Shape;492;p46"/>
          <p:cNvPicPr preferRelativeResize="0"/>
          <p:nvPr/>
        </p:nvPicPr>
        <p:blipFill rotWithShape="1">
          <a:blip r:embed="rId3">
            <a:alphaModFix/>
          </a:blip>
          <a:srcRect b="0" l="0" r="0" t="4616"/>
          <a:stretch/>
        </p:blipFill>
        <p:spPr>
          <a:xfrm>
            <a:off x="251525" y="1597375"/>
            <a:ext cx="5131875" cy="2923825"/>
          </a:xfrm>
          <a:prstGeom prst="rect">
            <a:avLst/>
          </a:prstGeom>
          <a:noFill/>
          <a:ln>
            <a:noFill/>
          </a:ln>
        </p:spPr>
      </p:pic>
      <p:sp>
        <p:nvSpPr>
          <p:cNvPr id="493" name="Google Shape;493;p46"/>
          <p:cNvSpPr txBox="1"/>
          <p:nvPr/>
        </p:nvSpPr>
        <p:spPr>
          <a:xfrm>
            <a:off x="5580025" y="1872600"/>
            <a:ext cx="3414000" cy="16998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200000"/>
              </a:lnSpc>
              <a:spcBef>
                <a:spcPts val="0"/>
              </a:spcBef>
              <a:spcAft>
                <a:spcPts val="0"/>
              </a:spcAft>
              <a:buClr>
                <a:schemeClr val="dk1"/>
              </a:buClr>
              <a:buSzPts val="1000"/>
              <a:buFont typeface="Arial"/>
              <a:buChar char="●"/>
            </a:pPr>
            <a:r>
              <a:rPr b="1" lang="en" sz="1000">
                <a:solidFill>
                  <a:srgbClr val="ED037C"/>
                </a:solidFill>
              </a:rPr>
              <a:t>Using K-Means algorithm fit on the labeled dataset</a:t>
            </a:r>
            <a:r>
              <a:rPr lang="en" sz="1000">
                <a:solidFill>
                  <a:schemeClr val="dk1"/>
                </a:solidFill>
              </a:rPr>
              <a:t>, we predict the cluster labels for the big dataset.</a:t>
            </a:r>
            <a:endParaRPr sz="1000">
              <a:solidFill>
                <a:schemeClr val="dk1"/>
              </a:solidFill>
            </a:endParaRPr>
          </a:p>
          <a:p>
            <a:pPr indent="-292100" lvl="0" marL="457200" marR="0" rtl="0" algn="l">
              <a:lnSpc>
                <a:spcPct val="200000"/>
              </a:lnSpc>
              <a:spcBef>
                <a:spcPts val="0"/>
              </a:spcBef>
              <a:spcAft>
                <a:spcPts val="0"/>
              </a:spcAft>
              <a:buClr>
                <a:schemeClr val="dk1"/>
              </a:buClr>
              <a:buSzPts val="1000"/>
              <a:buChar char="●"/>
            </a:pPr>
            <a:r>
              <a:rPr b="1" lang="en" sz="1000">
                <a:solidFill>
                  <a:srgbClr val="ED037C"/>
                </a:solidFill>
              </a:rPr>
              <a:t>Assumption:</a:t>
            </a:r>
            <a:r>
              <a:rPr lang="en" sz="1000">
                <a:solidFill>
                  <a:schemeClr val="dk1"/>
                </a:solidFill>
              </a:rPr>
              <a:t> If the underlying characteristics of clusters between the two datasets are the same, then optimal models are valid to use.</a:t>
            </a:r>
            <a:endParaRPr sz="1000">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457200" marR="0" rtl="0" algn="l">
              <a:lnSpc>
                <a:spcPct val="100000"/>
              </a:lnSpc>
              <a:spcBef>
                <a:spcPts val="500"/>
              </a:spcBef>
              <a:spcAft>
                <a:spcPts val="50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494" name="Google Shape;494;p46"/>
          <p:cNvSpPr txBox="1"/>
          <p:nvPr/>
        </p:nvSpPr>
        <p:spPr>
          <a:xfrm>
            <a:off x="5580025" y="1455975"/>
            <a:ext cx="34140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Big Dataset</a:t>
            </a:r>
            <a:endParaRPr b="0" i="0" sz="1400" u="none" cap="none" strike="noStrike">
              <a:solidFill>
                <a:schemeClr val="lt1"/>
              </a:solidFill>
              <a:latin typeface="Arial"/>
              <a:ea typeface="Arial"/>
              <a:cs typeface="Arial"/>
              <a:sym typeface="Arial"/>
            </a:endParaRPr>
          </a:p>
        </p:txBody>
      </p:sp>
      <p:sp>
        <p:nvSpPr>
          <p:cNvPr id="495" name="Google Shape;495;p46"/>
          <p:cNvSpPr txBox="1"/>
          <p:nvPr/>
        </p:nvSpPr>
        <p:spPr>
          <a:xfrm>
            <a:off x="1924675" y="1320025"/>
            <a:ext cx="243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t>Big Dataset Distribution</a:t>
            </a:r>
            <a:endParaRPr b="1"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47"/>
          <p:cNvPicPr preferRelativeResize="0"/>
          <p:nvPr/>
        </p:nvPicPr>
        <p:blipFill rotWithShape="1">
          <a:blip r:embed="rId3">
            <a:alphaModFix/>
          </a:blip>
          <a:srcRect b="0" l="0" r="0" t="10738"/>
          <a:stretch/>
        </p:blipFill>
        <p:spPr>
          <a:xfrm>
            <a:off x="85150" y="1710725"/>
            <a:ext cx="8933626" cy="1462375"/>
          </a:xfrm>
          <a:prstGeom prst="rect">
            <a:avLst/>
          </a:prstGeom>
          <a:noFill/>
          <a:ln>
            <a:noFill/>
          </a:ln>
        </p:spPr>
      </p:pic>
      <p:pic>
        <p:nvPicPr>
          <p:cNvPr id="501" name="Google Shape;501;p47"/>
          <p:cNvPicPr preferRelativeResize="0"/>
          <p:nvPr/>
        </p:nvPicPr>
        <p:blipFill rotWithShape="1">
          <a:blip r:embed="rId4">
            <a:alphaModFix/>
          </a:blip>
          <a:srcRect b="0" l="0" r="0" t="14258"/>
          <a:stretch/>
        </p:blipFill>
        <p:spPr>
          <a:xfrm>
            <a:off x="85150" y="3572425"/>
            <a:ext cx="8974900" cy="1462375"/>
          </a:xfrm>
          <a:prstGeom prst="rect">
            <a:avLst/>
          </a:prstGeom>
          <a:noFill/>
          <a:ln>
            <a:noFill/>
          </a:ln>
        </p:spPr>
      </p:pic>
      <p:sp>
        <p:nvSpPr>
          <p:cNvPr id="502" name="Google Shape;502;p47"/>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Clusterings for Segmentation </a:t>
            </a:r>
            <a:endParaRPr/>
          </a:p>
        </p:txBody>
      </p:sp>
      <p:sp>
        <p:nvSpPr>
          <p:cNvPr id="503" name="Google Shape;503;p47"/>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Validation between Labeled Dataset and Big Dataset</a:t>
            </a:r>
            <a:endParaRPr/>
          </a:p>
        </p:txBody>
      </p:sp>
      <p:pic>
        <p:nvPicPr>
          <p:cNvPr id="504" name="Google Shape;504;p47"/>
          <p:cNvPicPr preferRelativeResize="0"/>
          <p:nvPr/>
        </p:nvPicPr>
        <p:blipFill>
          <a:blip r:embed="rId5">
            <a:alphaModFix/>
          </a:blip>
          <a:stretch>
            <a:fillRect/>
          </a:stretch>
        </p:blipFill>
        <p:spPr>
          <a:xfrm>
            <a:off x="5235375" y="159649"/>
            <a:ext cx="2099175" cy="467875"/>
          </a:xfrm>
          <a:prstGeom prst="rect">
            <a:avLst/>
          </a:prstGeom>
          <a:noFill/>
          <a:ln>
            <a:noFill/>
          </a:ln>
        </p:spPr>
      </p:pic>
      <p:sp>
        <p:nvSpPr>
          <p:cNvPr id="505" name="Google Shape;505;p47"/>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506" name="Google Shape;506;p47"/>
          <p:cNvSpPr txBox="1"/>
          <p:nvPr/>
        </p:nvSpPr>
        <p:spPr>
          <a:xfrm>
            <a:off x="156200" y="1134600"/>
            <a:ext cx="8373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Labeled Dataset and Big Dataset Clusters demonstrate </a:t>
            </a:r>
            <a:r>
              <a:rPr b="1" lang="en">
                <a:solidFill>
                  <a:srgbClr val="ED037C"/>
                </a:solidFill>
              </a:rPr>
              <a:t>similar </a:t>
            </a:r>
            <a:r>
              <a:rPr b="1" lang="en">
                <a:solidFill>
                  <a:srgbClr val="ED037C"/>
                </a:solidFill>
              </a:rPr>
              <a:t>comparative patterns.</a:t>
            </a:r>
            <a:endParaRPr b="1">
              <a:solidFill>
                <a:srgbClr val="ED037C"/>
              </a:solidFill>
            </a:endParaRPr>
          </a:p>
        </p:txBody>
      </p:sp>
      <p:sp>
        <p:nvSpPr>
          <p:cNvPr id="507" name="Google Shape;507;p47"/>
          <p:cNvSpPr/>
          <p:nvPr/>
        </p:nvSpPr>
        <p:spPr>
          <a:xfrm>
            <a:off x="6304388" y="1747275"/>
            <a:ext cx="927900" cy="29442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p:nvPr/>
        </p:nvSpPr>
        <p:spPr>
          <a:xfrm>
            <a:off x="8090875" y="1789850"/>
            <a:ext cx="927900" cy="29442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a:off x="156200" y="1641975"/>
            <a:ext cx="927900" cy="3154800"/>
          </a:xfrm>
          <a:prstGeom prst="rect">
            <a:avLst/>
          </a:prstGeom>
          <a:noFill/>
          <a:ln cap="flat" cmpd="sng" w="9525">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txBox="1"/>
          <p:nvPr/>
        </p:nvSpPr>
        <p:spPr>
          <a:xfrm>
            <a:off x="3707238" y="3303500"/>
            <a:ext cx="159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Big Dataset</a:t>
            </a:r>
            <a:endParaRPr b="1" sz="1100"/>
          </a:p>
        </p:txBody>
      </p:sp>
      <p:sp>
        <p:nvSpPr>
          <p:cNvPr id="511" name="Google Shape;511;p47"/>
          <p:cNvSpPr txBox="1"/>
          <p:nvPr/>
        </p:nvSpPr>
        <p:spPr>
          <a:xfrm>
            <a:off x="3642963" y="1534800"/>
            <a:ext cx="159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Labeled</a:t>
            </a:r>
            <a:r>
              <a:rPr b="1" lang="en" sz="1100"/>
              <a:t> Dataset</a:t>
            </a:r>
            <a:endParaRPr b="1"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8"/>
          <p:cNvSpPr txBox="1"/>
          <p:nvPr>
            <p:ph idx="1" type="body"/>
          </p:nvPr>
        </p:nvSpPr>
        <p:spPr>
          <a:xfrm>
            <a:off x="0" y="0"/>
            <a:ext cx="9144000" cy="24096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sp>
        <p:nvSpPr>
          <p:cNvPr id="517" name="Google Shape;517;p48"/>
          <p:cNvSpPr txBox="1"/>
          <p:nvPr>
            <p:ph type="ctrTitle"/>
          </p:nvPr>
        </p:nvSpPr>
        <p:spPr>
          <a:xfrm>
            <a:off x="251521" y="2787774"/>
            <a:ext cx="7200900" cy="42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6</a:t>
            </a:r>
            <a:r>
              <a:rPr lang="en"/>
              <a:t>. </a:t>
            </a:r>
            <a:r>
              <a:rPr lang="en"/>
              <a:t>Recommendation</a:t>
            </a:r>
            <a:r>
              <a:rPr lang="en"/>
              <a:t> &amp; Insights</a:t>
            </a:r>
            <a:endParaRPr/>
          </a:p>
        </p:txBody>
      </p:sp>
      <p:sp>
        <p:nvSpPr>
          <p:cNvPr id="518" name="Google Shape;518;p48"/>
          <p:cNvSpPr txBox="1"/>
          <p:nvPr>
            <p:ph idx="2" type="subTitle"/>
          </p:nvPr>
        </p:nvSpPr>
        <p:spPr>
          <a:xfrm>
            <a:off x="251521" y="3209329"/>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Summary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b="1" lang="en">
                <a:solidFill>
                  <a:srgbClr val="ED037C"/>
                </a:solidFill>
              </a:rPr>
              <a:t>Recommendation &amp; Insights</a:t>
            </a:r>
            <a:endParaRPr/>
          </a:p>
        </p:txBody>
      </p:sp>
      <p:sp>
        <p:nvSpPr>
          <p:cNvPr id="525" name="Google Shape;525;p49"/>
          <p:cNvSpPr txBox="1"/>
          <p:nvPr>
            <p:ph idx="1" type="subTitle"/>
          </p:nvPr>
        </p:nvSpPr>
        <p:spPr>
          <a:xfrm>
            <a:off x="251521" y="627534"/>
            <a:ext cx="7200900" cy="3999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Clr>
                <a:schemeClr val="lt1"/>
              </a:buClr>
              <a:buSzPts val="1100"/>
              <a:buNone/>
            </a:pPr>
            <a:r>
              <a:rPr lang="en"/>
              <a:t>Overall Findings &amp; Recommendation</a:t>
            </a:r>
            <a:endParaRPr/>
          </a:p>
        </p:txBody>
      </p:sp>
      <p:sp>
        <p:nvSpPr>
          <p:cNvPr id="526" name="Google Shape;526;p49"/>
          <p:cNvSpPr txBox="1"/>
          <p:nvPr/>
        </p:nvSpPr>
        <p:spPr>
          <a:xfrm>
            <a:off x="251525" y="1206988"/>
            <a:ext cx="42711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Model Findings</a:t>
            </a:r>
            <a:endParaRPr b="0" i="0" sz="1400" u="none" cap="none" strike="noStrike">
              <a:solidFill>
                <a:schemeClr val="lt1"/>
              </a:solidFill>
              <a:latin typeface="Arial"/>
              <a:ea typeface="Arial"/>
              <a:cs typeface="Arial"/>
              <a:sym typeface="Arial"/>
            </a:endParaRPr>
          </a:p>
        </p:txBody>
      </p:sp>
      <p:sp>
        <p:nvSpPr>
          <p:cNvPr id="527" name="Google Shape;527;p49"/>
          <p:cNvSpPr txBox="1"/>
          <p:nvPr/>
        </p:nvSpPr>
        <p:spPr>
          <a:xfrm>
            <a:off x="4699725" y="1196875"/>
            <a:ext cx="39021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lt1"/>
                </a:solidFill>
              </a:rPr>
              <a:t>Feature Findings</a:t>
            </a:r>
            <a:endParaRPr b="0" i="0" sz="1400" u="none" cap="none" strike="noStrike">
              <a:solidFill>
                <a:schemeClr val="lt1"/>
              </a:solidFill>
              <a:latin typeface="Arial"/>
              <a:ea typeface="Arial"/>
              <a:cs typeface="Arial"/>
              <a:sym typeface="Arial"/>
            </a:endParaRPr>
          </a:p>
        </p:txBody>
      </p:sp>
      <p:pic>
        <p:nvPicPr>
          <p:cNvPr id="528" name="Google Shape;528;p49"/>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529" name="Google Shape;529;p49"/>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530" name="Google Shape;530;p49"/>
          <p:cNvSpPr txBox="1"/>
          <p:nvPr/>
        </p:nvSpPr>
        <p:spPr>
          <a:xfrm>
            <a:off x="1741875" y="3646688"/>
            <a:ext cx="1338600" cy="37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100">
                <a:solidFill>
                  <a:srgbClr val="888888"/>
                </a:solidFill>
              </a:rPr>
              <a:t>45.1%</a:t>
            </a:r>
            <a:endParaRPr sz="1100">
              <a:solidFill>
                <a:srgbClr val="888888"/>
              </a:solidFill>
            </a:endParaRPr>
          </a:p>
        </p:txBody>
      </p:sp>
      <p:sp>
        <p:nvSpPr>
          <p:cNvPr id="531" name="Google Shape;531;p49"/>
          <p:cNvSpPr txBox="1"/>
          <p:nvPr/>
        </p:nvSpPr>
        <p:spPr>
          <a:xfrm>
            <a:off x="419050" y="3646688"/>
            <a:ext cx="1281900" cy="373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500"/>
              </a:spcBef>
              <a:spcAft>
                <a:spcPts val="0"/>
              </a:spcAft>
              <a:buClr>
                <a:schemeClr val="dk1"/>
              </a:buClr>
              <a:buSzPts val="1100"/>
              <a:buChar char="●"/>
            </a:pPr>
            <a:r>
              <a:rPr lang="en" sz="1100">
                <a:solidFill>
                  <a:schemeClr val="dk1"/>
                </a:solidFill>
              </a:rPr>
              <a:t>Accuracy: </a:t>
            </a:r>
            <a:endParaRPr sz="1100">
              <a:solidFill>
                <a:srgbClr val="262626"/>
              </a:solidFill>
            </a:endParaRPr>
          </a:p>
        </p:txBody>
      </p:sp>
      <p:sp>
        <p:nvSpPr>
          <p:cNvPr id="532" name="Google Shape;532;p49"/>
          <p:cNvSpPr txBox="1"/>
          <p:nvPr/>
        </p:nvSpPr>
        <p:spPr>
          <a:xfrm>
            <a:off x="2984725" y="3614663"/>
            <a:ext cx="1338600" cy="37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 sz="1500">
                <a:solidFill>
                  <a:srgbClr val="ED037C"/>
                </a:solidFill>
              </a:rPr>
              <a:t>47.8%</a:t>
            </a:r>
            <a:endParaRPr b="1" sz="1500">
              <a:solidFill>
                <a:srgbClr val="ED037C"/>
              </a:solidFill>
            </a:endParaRPr>
          </a:p>
        </p:txBody>
      </p:sp>
      <p:sp>
        <p:nvSpPr>
          <p:cNvPr id="533" name="Google Shape;533;p49"/>
          <p:cNvSpPr/>
          <p:nvPr/>
        </p:nvSpPr>
        <p:spPr>
          <a:xfrm>
            <a:off x="2461550" y="3786963"/>
            <a:ext cx="495900" cy="16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txBox="1"/>
          <p:nvPr/>
        </p:nvSpPr>
        <p:spPr>
          <a:xfrm>
            <a:off x="419050" y="3342238"/>
            <a:ext cx="2830200" cy="37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100" u="sng">
                <a:solidFill>
                  <a:schemeClr val="dk1"/>
                </a:solidFill>
              </a:rPr>
              <a:t>Segmentation Model Improves…</a:t>
            </a:r>
            <a:endParaRPr sz="1100" u="sng">
              <a:solidFill>
                <a:schemeClr val="dk1"/>
              </a:solidFill>
            </a:endParaRPr>
          </a:p>
        </p:txBody>
      </p:sp>
      <p:sp>
        <p:nvSpPr>
          <p:cNvPr id="535" name="Google Shape;535;p49"/>
          <p:cNvSpPr txBox="1"/>
          <p:nvPr/>
        </p:nvSpPr>
        <p:spPr>
          <a:xfrm>
            <a:off x="419050" y="4019888"/>
            <a:ext cx="3087000" cy="373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b="1" lang="en" sz="1200">
                <a:solidFill>
                  <a:srgbClr val="ED037C"/>
                </a:solidFill>
              </a:rPr>
              <a:t>I</a:t>
            </a:r>
            <a:r>
              <a:rPr b="1" lang="en" sz="1200">
                <a:solidFill>
                  <a:srgbClr val="ED037C"/>
                </a:solidFill>
              </a:rPr>
              <a:t>nterpretability </a:t>
            </a:r>
            <a:r>
              <a:rPr lang="en" sz="1200"/>
              <a:t>for insights</a:t>
            </a:r>
            <a:endParaRPr sz="1100"/>
          </a:p>
          <a:p>
            <a:pPr indent="0" lvl="0" marL="0" rtl="0" algn="l">
              <a:lnSpc>
                <a:spcPct val="115000"/>
              </a:lnSpc>
              <a:spcBef>
                <a:spcPts val="500"/>
              </a:spcBef>
              <a:spcAft>
                <a:spcPts val="0"/>
              </a:spcAft>
              <a:buNone/>
            </a:pPr>
            <a:r>
              <a:t/>
            </a:r>
            <a:endParaRPr sz="1100">
              <a:solidFill>
                <a:schemeClr val="dk1"/>
              </a:solidFill>
            </a:endParaRPr>
          </a:p>
        </p:txBody>
      </p:sp>
      <p:sp>
        <p:nvSpPr>
          <p:cNvPr id="536" name="Google Shape;536;p49"/>
          <p:cNvSpPr txBox="1"/>
          <p:nvPr/>
        </p:nvSpPr>
        <p:spPr>
          <a:xfrm>
            <a:off x="419050" y="1551050"/>
            <a:ext cx="3196500" cy="143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100" u="sng">
                <a:solidFill>
                  <a:schemeClr val="dk1"/>
                </a:solidFill>
              </a:rPr>
              <a:t>Easy and Medium </a:t>
            </a:r>
            <a:r>
              <a:rPr lang="en" sz="1100" u="sng">
                <a:solidFill>
                  <a:schemeClr val="dk1"/>
                </a:solidFill>
              </a:rPr>
              <a:t>Model provides…  </a:t>
            </a:r>
            <a:endParaRPr sz="1100" u="sng">
              <a:solidFill>
                <a:schemeClr val="dk1"/>
              </a:solidFill>
            </a:endParaRPr>
          </a:p>
          <a:p>
            <a:pPr indent="-298450" lvl="0" marL="457200" rtl="0" algn="l">
              <a:lnSpc>
                <a:spcPct val="115000"/>
              </a:lnSpc>
              <a:spcBef>
                <a:spcPts val="500"/>
              </a:spcBef>
              <a:spcAft>
                <a:spcPts val="0"/>
              </a:spcAft>
              <a:buClr>
                <a:schemeClr val="dk1"/>
              </a:buClr>
              <a:buSzPts val="1100"/>
              <a:buChar char="●"/>
            </a:pPr>
            <a:r>
              <a:rPr lang="en" sz="1100">
                <a:solidFill>
                  <a:schemeClr val="dk1"/>
                </a:solidFill>
              </a:rPr>
              <a:t>High accuracy on </a:t>
            </a:r>
            <a:r>
              <a:rPr lang="en" sz="1100">
                <a:solidFill>
                  <a:schemeClr val="dk1"/>
                </a:solidFill>
              </a:rPr>
              <a:t>prediction</a:t>
            </a:r>
            <a:endParaRPr sz="1100">
              <a:solidFill>
                <a:schemeClr val="dk1"/>
              </a:solidFill>
            </a:endParaRPr>
          </a:p>
          <a:p>
            <a:pPr indent="0" lvl="0" marL="0" rtl="0" algn="l">
              <a:lnSpc>
                <a:spcPct val="115000"/>
              </a:lnSpc>
              <a:spcBef>
                <a:spcPts val="500"/>
              </a:spcBef>
              <a:spcAft>
                <a:spcPts val="0"/>
              </a:spcAft>
              <a:buNone/>
            </a:pPr>
            <a:r>
              <a:rPr lang="en" sz="1100">
                <a:solidFill>
                  <a:schemeClr val="dk1"/>
                </a:solidFill>
              </a:rPr>
              <a:t>But…</a:t>
            </a:r>
            <a:endParaRPr sz="1100">
              <a:solidFill>
                <a:schemeClr val="dk1"/>
              </a:solidFill>
            </a:endParaRPr>
          </a:p>
          <a:p>
            <a:pPr indent="-298450" lvl="0" marL="457200" rtl="0" algn="l">
              <a:lnSpc>
                <a:spcPct val="115000"/>
              </a:lnSpc>
              <a:spcBef>
                <a:spcPts val="500"/>
              </a:spcBef>
              <a:spcAft>
                <a:spcPts val="0"/>
              </a:spcAft>
              <a:buClr>
                <a:schemeClr val="dk1"/>
              </a:buClr>
              <a:buSzPts val="1100"/>
              <a:buChar char="●"/>
            </a:pPr>
            <a:r>
              <a:rPr b="1" lang="en" sz="1100">
                <a:solidFill>
                  <a:srgbClr val="ED037C"/>
                </a:solidFill>
              </a:rPr>
              <a:t>Unable to validate</a:t>
            </a:r>
            <a:r>
              <a:rPr lang="en" sz="1100">
                <a:solidFill>
                  <a:schemeClr val="dk1"/>
                </a:solidFill>
              </a:rPr>
              <a:t> on big data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Low interpretability </a:t>
            </a:r>
            <a:endParaRPr sz="1100">
              <a:solidFill>
                <a:schemeClr val="dk1"/>
              </a:solidFill>
            </a:endParaRPr>
          </a:p>
        </p:txBody>
      </p:sp>
      <p:cxnSp>
        <p:nvCxnSpPr>
          <p:cNvPr id="537" name="Google Shape;537;p49"/>
          <p:cNvCxnSpPr/>
          <p:nvPr/>
        </p:nvCxnSpPr>
        <p:spPr>
          <a:xfrm flipH="1" rot="10800000">
            <a:off x="360225" y="3149750"/>
            <a:ext cx="3912000" cy="8400"/>
          </a:xfrm>
          <a:prstGeom prst="straightConnector1">
            <a:avLst/>
          </a:prstGeom>
          <a:noFill/>
          <a:ln cap="flat" cmpd="sng" w="38100">
            <a:solidFill>
              <a:srgbClr val="ED037C"/>
            </a:solidFill>
            <a:prstDash val="dash"/>
            <a:round/>
            <a:headEnd len="med" w="med" type="none"/>
            <a:tailEnd len="med" w="med" type="none"/>
          </a:ln>
        </p:spPr>
      </p:cxnSp>
      <p:pic>
        <p:nvPicPr>
          <p:cNvPr id="538" name="Google Shape;538;p49"/>
          <p:cNvPicPr preferRelativeResize="0"/>
          <p:nvPr/>
        </p:nvPicPr>
        <p:blipFill>
          <a:blip r:embed="rId4">
            <a:alphaModFix/>
          </a:blip>
          <a:stretch>
            <a:fillRect/>
          </a:stretch>
        </p:blipFill>
        <p:spPr>
          <a:xfrm>
            <a:off x="4597947" y="1488400"/>
            <a:ext cx="4105678" cy="3493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0"/>
          <p:cNvSpPr txBox="1"/>
          <p:nvPr>
            <p:ph type="ctrTitle"/>
          </p:nvPr>
        </p:nvSpPr>
        <p:spPr>
          <a:xfrm>
            <a:off x="251521" y="205978"/>
            <a:ext cx="7200900" cy="422700"/>
          </a:xfrm>
          <a:prstGeom prst="rect">
            <a:avLst/>
          </a:prstGeom>
          <a:noFill/>
          <a:ln>
            <a:noFill/>
          </a:ln>
        </p:spPr>
        <p:txBody>
          <a:bodyPr anchorCtr="0" anchor="b" bIns="34275" lIns="68575" spcFirstLastPara="1" rIns="68575" wrap="square" tIns="34275">
            <a:noAutofit/>
          </a:bodyPr>
          <a:lstStyle/>
          <a:p>
            <a:pPr indent="0" lvl="0" marL="0" rtl="0" algn="l">
              <a:spcBef>
                <a:spcPts val="0"/>
              </a:spcBef>
              <a:spcAft>
                <a:spcPts val="0"/>
              </a:spcAft>
              <a:buNone/>
            </a:pPr>
            <a:r>
              <a:rPr b="1" lang="en">
                <a:solidFill>
                  <a:srgbClr val="ED037C"/>
                </a:solidFill>
              </a:rPr>
              <a:t>Recommendation &amp; Insights</a:t>
            </a:r>
            <a:endParaRPr b="1">
              <a:solidFill>
                <a:srgbClr val="ED037C"/>
              </a:solidFill>
            </a:endParaRPr>
          </a:p>
        </p:txBody>
      </p:sp>
      <p:sp>
        <p:nvSpPr>
          <p:cNvPr id="545" name="Google Shape;545;p50"/>
          <p:cNvSpPr txBox="1"/>
          <p:nvPr>
            <p:ph idx="1" type="subTitle"/>
          </p:nvPr>
        </p:nvSpPr>
        <p:spPr>
          <a:xfrm>
            <a:off x="1293146" y="2989934"/>
            <a:ext cx="7200900" cy="3999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Clr>
                <a:schemeClr val="lt1"/>
              </a:buClr>
              <a:buSzPts val="1100"/>
              <a:buNone/>
            </a:pPr>
            <a:r>
              <a:rPr lang="en"/>
              <a:t>Next Steps</a:t>
            </a:r>
            <a:endParaRPr/>
          </a:p>
        </p:txBody>
      </p:sp>
      <p:pic>
        <p:nvPicPr>
          <p:cNvPr id="546" name="Google Shape;546;p50"/>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547" name="Google Shape;547;p50"/>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pic>
        <p:nvPicPr>
          <p:cNvPr id="548" name="Google Shape;548;p50"/>
          <p:cNvPicPr preferRelativeResize="0"/>
          <p:nvPr/>
        </p:nvPicPr>
        <p:blipFill>
          <a:blip r:embed="rId4">
            <a:alphaModFix/>
          </a:blip>
          <a:stretch>
            <a:fillRect/>
          </a:stretch>
        </p:blipFill>
        <p:spPr>
          <a:xfrm>
            <a:off x="288950" y="1066318"/>
            <a:ext cx="3383250" cy="1449957"/>
          </a:xfrm>
          <a:prstGeom prst="rect">
            <a:avLst/>
          </a:prstGeom>
          <a:noFill/>
          <a:ln>
            <a:noFill/>
          </a:ln>
        </p:spPr>
      </p:pic>
      <p:pic>
        <p:nvPicPr>
          <p:cNvPr id="549" name="Google Shape;549;p50"/>
          <p:cNvPicPr preferRelativeResize="0"/>
          <p:nvPr/>
        </p:nvPicPr>
        <p:blipFill>
          <a:blip r:embed="rId5">
            <a:alphaModFix/>
          </a:blip>
          <a:stretch>
            <a:fillRect/>
          </a:stretch>
        </p:blipFill>
        <p:spPr>
          <a:xfrm>
            <a:off x="2779544" y="2385028"/>
            <a:ext cx="3383256" cy="1448500"/>
          </a:xfrm>
          <a:prstGeom prst="rect">
            <a:avLst/>
          </a:prstGeom>
          <a:noFill/>
          <a:ln>
            <a:noFill/>
          </a:ln>
        </p:spPr>
      </p:pic>
      <p:pic>
        <p:nvPicPr>
          <p:cNvPr id="550" name="Google Shape;550;p50"/>
          <p:cNvPicPr preferRelativeResize="0"/>
          <p:nvPr/>
        </p:nvPicPr>
        <p:blipFill>
          <a:blip r:embed="rId6">
            <a:alphaModFix/>
          </a:blip>
          <a:stretch>
            <a:fillRect/>
          </a:stretch>
        </p:blipFill>
        <p:spPr>
          <a:xfrm>
            <a:off x="5656524" y="3694999"/>
            <a:ext cx="3487475" cy="1448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1"/>
          <p:cNvSpPr txBox="1"/>
          <p:nvPr>
            <p:ph idx="1" type="body"/>
          </p:nvPr>
        </p:nvSpPr>
        <p:spPr>
          <a:xfrm>
            <a:off x="4572000" y="0"/>
            <a:ext cx="4572000" cy="51435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sp>
        <p:nvSpPr>
          <p:cNvPr id="556" name="Google Shape;556;p51"/>
          <p:cNvSpPr txBox="1"/>
          <p:nvPr>
            <p:ph type="ctrTitle"/>
          </p:nvPr>
        </p:nvSpPr>
        <p:spPr>
          <a:xfrm>
            <a:off x="251521" y="843558"/>
            <a:ext cx="3942300" cy="42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Thank you</a:t>
            </a:r>
            <a:endParaRPr/>
          </a:p>
        </p:txBody>
      </p:sp>
      <p:sp>
        <p:nvSpPr>
          <p:cNvPr id="557" name="Google Shape;557;p51"/>
          <p:cNvSpPr txBox="1"/>
          <p:nvPr>
            <p:ph idx="2" type="subTitle"/>
          </p:nvPr>
        </p:nvSpPr>
        <p:spPr>
          <a:xfrm>
            <a:off x="251525" y="1383625"/>
            <a:ext cx="3942300" cy="422700"/>
          </a:xfrm>
          <a:prstGeom prst="rect">
            <a:avLst/>
          </a:prstGeom>
        </p:spPr>
        <p:txBody>
          <a:bodyPr anchorCtr="0" anchor="ctr" bIns="34275" lIns="68575" spcFirstLastPara="1" rIns="68575" wrap="square" tIns="34275">
            <a:normAutofit fontScale="85000" lnSpcReduction="20000"/>
          </a:bodyPr>
          <a:lstStyle/>
          <a:p>
            <a:pPr indent="0" lvl="0" marL="0" rtl="0" algn="l">
              <a:spcBef>
                <a:spcPts val="300"/>
              </a:spcBef>
              <a:spcAft>
                <a:spcPts val="0"/>
              </a:spcAft>
              <a:buNone/>
            </a:pPr>
            <a:r>
              <a:rPr lang="en"/>
              <a:t>Questions?</a:t>
            </a:r>
            <a:endParaRPr/>
          </a:p>
          <a:p>
            <a:pPr indent="0" lvl="0" marL="0" rtl="0" algn="l">
              <a:spcBef>
                <a:spcPts val="500"/>
              </a:spcBef>
              <a:spcAft>
                <a:spcPts val="5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ctrTitle"/>
          </p:nvPr>
        </p:nvSpPr>
        <p:spPr>
          <a:xfrm>
            <a:off x="251521" y="843558"/>
            <a:ext cx="3942300" cy="42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Agenda</a:t>
            </a:r>
            <a:endParaRPr/>
          </a:p>
        </p:txBody>
      </p:sp>
      <p:sp>
        <p:nvSpPr>
          <p:cNvPr id="203" name="Google Shape;203;p25"/>
          <p:cNvSpPr txBox="1"/>
          <p:nvPr>
            <p:ph idx="2" type="subTitle"/>
          </p:nvPr>
        </p:nvSpPr>
        <p:spPr>
          <a:xfrm>
            <a:off x="251521" y="1383618"/>
            <a:ext cx="39423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204" name="Google Shape;204;p25"/>
          <p:cNvSpPr txBox="1"/>
          <p:nvPr/>
        </p:nvSpPr>
        <p:spPr>
          <a:xfrm>
            <a:off x="4989400" y="968650"/>
            <a:ext cx="3942300" cy="2779200"/>
          </a:xfrm>
          <a:prstGeom prst="rect">
            <a:avLst/>
          </a:prstGeom>
          <a:noFill/>
          <a:ln>
            <a:noFill/>
          </a:ln>
        </p:spPr>
        <p:txBody>
          <a:bodyPr anchorCtr="0" anchor="t" bIns="34275" lIns="68575" spcFirstLastPara="1" rIns="68575" wrap="square" tIns="34275">
            <a:noAutofit/>
          </a:bodyPr>
          <a:lstStyle/>
          <a:p>
            <a:pPr indent="-330200" lvl="0" marL="457200" rtl="0" algn="l">
              <a:lnSpc>
                <a:spcPct val="150000"/>
              </a:lnSpc>
              <a:spcBef>
                <a:spcPts val="200"/>
              </a:spcBef>
              <a:spcAft>
                <a:spcPts val="0"/>
              </a:spcAft>
              <a:buClr>
                <a:srgbClr val="000000"/>
              </a:buClr>
              <a:buSzPts val="1600"/>
              <a:buAutoNum type="arabicPeriod"/>
            </a:pPr>
            <a:r>
              <a:rPr b="1" lang="en" sz="1800"/>
              <a:t>Background</a:t>
            </a:r>
            <a:endParaRPr b="1" sz="1800"/>
          </a:p>
          <a:p>
            <a:pPr indent="-342900" lvl="0" marL="457200" rtl="0" algn="l">
              <a:lnSpc>
                <a:spcPct val="150000"/>
              </a:lnSpc>
              <a:spcBef>
                <a:spcPts val="0"/>
              </a:spcBef>
              <a:spcAft>
                <a:spcPts val="0"/>
              </a:spcAft>
              <a:buClr>
                <a:srgbClr val="000000"/>
              </a:buClr>
              <a:buSzPts val="1800"/>
              <a:buAutoNum type="arabicPeriod"/>
            </a:pPr>
            <a:r>
              <a:rPr b="1" lang="en" sz="1800"/>
              <a:t>Data Processing and EDA</a:t>
            </a:r>
            <a:endParaRPr b="1" sz="1800"/>
          </a:p>
          <a:p>
            <a:pPr indent="-342900" lvl="0" marL="457200" rtl="0" algn="l">
              <a:lnSpc>
                <a:spcPct val="150000"/>
              </a:lnSpc>
              <a:spcBef>
                <a:spcPts val="0"/>
              </a:spcBef>
              <a:spcAft>
                <a:spcPts val="0"/>
              </a:spcAft>
              <a:buClr>
                <a:srgbClr val="000000"/>
              </a:buClr>
              <a:buSzPts val="1800"/>
              <a:buAutoNum type="arabicPeriod"/>
            </a:pPr>
            <a:r>
              <a:rPr b="1" lang="en" sz="1800"/>
              <a:t>Modeling Approach</a:t>
            </a:r>
            <a:endParaRPr b="1" sz="1800"/>
          </a:p>
          <a:p>
            <a:pPr indent="-342900" lvl="0" marL="457200" rtl="0" algn="l">
              <a:lnSpc>
                <a:spcPct val="150000"/>
              </a:lnSpc>
              <a:spcBef>
                <a:spcPts val="0"/>
              </a:spcBef>
              <a:spcAft>
                <a:spcPts val="0"/>
              </a:spcAft>
              <a:buClr>
                <a:srgbClr val="000000"/>
              </a:buClr>
              <a:buSzPts val="1800"/>
              <a:buAutoNum type="arabicPeriod"/>
            </a:pPr>
            <a:r>
              <a:rPr b="1" lang="en" sz="1800"/>
              <a:t>Clustering &amp; Segmentation</a:t>
            </a:r>
            <a:endParaRPr b="1" sz="1800"/>
          </a:p>
          <a:p>
            <a:pPr indent="-342900" lvl="0" marL="457200" rtl="0" algn="l">
              <a:lnSpc>
                <a:spcPct val="150000"/>
              </a:lnSpc>
              <a:spcBef>
                <a:spcPts val="0"/>
              </a:spcBef>
              <a:spcAft>
                <a:spcPts val="0"/>
              </a:spcAft>
              <a:buClr>
                <a:srgbClr val="000000"/>
              </a:buClr>
              <a:buSzPts val="1800"/>
              <a:buAutoNum type="arabicPeriod"/>
            </a:pPr>
            <a:r>
              <a:rPr b="1" lang="en" sz="1800"/>
              <a:t>Adapt to Big Data</a:t>
            </a:r>
            <a:endParaRPr b="1" sz="1800"/>
          </a:p>
          <a:p>
            <a:pPr indent="-342900" lvl="0" marL="457200" rtl="0" algn="l">
              <a:lnSpc>
                <a:spcPct val="150000"/>
              </a:lnSpc>
              <a:spcBef>
                <a:spcPts val="0"/>
              </a:spcBef>
              <a:spcAft>
                <a:spcPts val="0"/>
              </a:spcAft>
              <a:buClr>
                <a:srgbClr val="000000"/>
              </a:buClr>
              <a:buSzPts val="1800"/>
              <a:buAutoNum type="arabicPeriod"/>
            </a:pPr>
            <a:r>
              <a:rPr b="1" lang="en" sz="1800"/>
              <a:t>Recommendations </a:t>
            </a:r>
            <a:endParaRPr sz="1600"/>
          </a:p>
        </p:txBody>
      </p:sp>
      <p:pic>
        <p:nvPicPr>
          <p:cNvPr id="205" name="Google Shape;205;p25"/>
          <p:cNvPicPr preferRelativeResize="0"/>
          <p:nvPr/>
        </p:nvPicPr>
        <p:blipFill>
          <a:blip r:embed="rId3">
            <a:alphaModFix/>
          </a:blip>
          <a:stretch>
            <a:fillRect/>
          </a:stretch>
        </p:blipFill>
        <p:spPr>
          <a:xfrm>
            <a:off x="5709988" y="4639625"/>
            <a:ext cx="3221712" cy="42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2"/>
          <p:cNvSpPr txBox="1"/>
          <p:nvPr>
            <p:ph type="ctrTitle"/>
          </p:nvPr>
        </p:nvSpPr>
        <p:spPr>
          <a:xfrm>
            <a:off x="251521" y="205978"/>
            <a:ext cx="7200900" cy="422700"/>
          </a:xfrm>
          <a:prstGeom prst="rect">
            <a:avLst/>
          </a:prstGeom>
        </p:spPr>
        <p:txBody>
          <a:bodyPr anchorCtr="0" anchor="ctr" bIns="34275" lIns="68575" spcFirstLastPara="1" rIns="68575" wrap="square" tIns="34275">
            <a:noAutofit/>
          </a:bodyPr>
          <a:lstStyle/>
          <a:p>
            <a:pPr indent="0" lvl="0" marL="0" rtl="0" algn="l">
              <a:lnSpc>
                <a:spcPct val="115000"/>
              </a:lnSpc>
              <a:spcBef>
                <a:spcPts val="200"/>
              </a:spcBef>
              <a:spcAft>
                <a:spcPts val="1000"/>
              </a:spcAft>
              <a:buClr>
                <a:schemeClr val="dk1"/>
              </a:buClr>
              <a:buSzPts val="990"/>
              <a:buFont typeface="Arial"/>
              <a:buNone/>
            </a:pPr>
            <a:r>
              <a:rPr lang="en" sz="1390">
                <a:solidFill>
                  <a:srgbClr val="ED037C"/>
                </a:solidFill>
              </a:rPr>
              <a:t>Country Code Distribution</a:t>
            </a:r>
            <a:endParaRPr sz="989" u="sng">
              <a:solidFill>
                <a:srgbClr val="ED037C"/>
              </a:solidFill>
            </a:endParaRPr>
          </a:p>
        </p:txBody>
      </p:sp>
      <p:sp>
        <p:nvSpPr>
          <p:cNvPr id="563" name="Google Shape;563;p52"/>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564" name="Google Shape;564;p52"/>
          <p:cNvSpPr txBox="1"/>
          <p:nvPr>
            <p:ph idx="2" type="body"/>
          </p:nvPr>
        </p:nvSpPr>
        <p:spPr>
          <a:xfrm>
            <a:off x="251520" y="1113588"/>
            <a:ext cx="8637600" cy="35643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pic>
        <p:nvPicPr>
          <p:cNvPr id="565" name="Google Shape;565;p52"/>
          <p:cNvPicPr preferRelativeResize="0"/>
          <p:nvPr/>
        </p:nvPicPr>
        <p:blipFill>
          <a:blip r:embed="rId3">
            <a:alphaModFix/>
          </a:blip>
          <a:stretch>
            <a:fillRect/>
          </a:stretch>
        </p:blipFill>
        <p:spPr>
          <a:xfrm>
            <a:off x="743650" y="2441325"/>
            <a:ext cx="2352675" cy="1847850"/>
          </a:xfrm>
          <a:prstGeom prst="rect">
            <a:avLst/>
          </a:prstGeom>
          <a:noFill/>
          <a:ln>
            <a:noFill/>
          </a:ln>
        </p:spPr>
      </p:pic>
      <p:pic>
        <p:nvPicPr>
          <p:cNvPr id="566" name="Google Shape;566;p52"/>
          <p:cNvPicPr preferRelativeResize="0"/>
          <p:nvPr/>
        </p:nvPicPr>
        <p:blipFill>
          <a:blip r:embed="rId4">
            <a:alphaModFix/>
          </a:blip>
          <a:stretch>
            <a:fillRect/>
          </a:stretch>
        </p:blipFill>
        <p:spPr>
          <a:xfrm>
            <a:off x="4937825" y="2387900"/>
            <a:ext cx="2514600" cy="1819275"/>
          </a:xfrm>
          <a:prstGeom prst="rect">
            <a:avLst/>
          </a:prstGeom>
          <a:noFill/>
          <a:ln>
            <a:noFill/>
          </a:ln>
        </p:spPr>
      </p:pic>
      <p:sp>
        <p:nvSpPr>
          <p:cNvPr id="567" name="Google Shape;567;p52"/>
          <p:cNvSpPr txBox="1"/>
          <p:nvPr/>
        </p:nvSpPr>
        <p:spPr>
          <a:xfrm>
            <a:off x="457200" y="1113600"/>
            <a:ext cx="5162100" cy="136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100"/>
          </a:p>
          <a:p>
            <a:pPr indent="0" lvl="0" marL="0" rtl="0" algn="l">
              <a:spcBef>
                <a:spcPts val="1000"/>
              </a:spcBef>
              <a:spcAft>
                <a:spcPts val="0"/>
              </a:spcAft>
              <a:buNone/>
            </a:pPr>
            <a:r>
              <a:rPr b="1" lang="en" sz="1100"/>
              <a:t>Figure A1:</a:t>
            </a:r>
            <a:r>
              <a:rPr lang="en" sz="1100"/>
              <a:t> (Left) Country Distribution for Training (Right) Country Distribution for Testing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3"/>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Transaction Data</a:t>
            </a:r>
            <a:endParaRPr/>
          </a:p>
        </p:txBody>
      </p:sp>
      <p:sp>
        <p:nvSpPr>
          <p:cNvPr id="573" name="Google Shape;573;p53"/>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graphicFrame>
        <p:nvGraphicFramePr>
          <p:cNvPr id="574" name="Google Shape;574;p53"/>
          <p:cNvGraphicFramePr/>
          <p:nvPr/>
        </p:nvGraphicFramePr>
        <p:xfrm>
          <a:off x="1069050" y="2343700"/>
          <a:ext cx="3000000" cy="3000000"/>
        </p:xfrm>
        <a:graphic>
          <a:graphicData uri="http://schemas.openxmlformats.org/drawingml/2006/table">
            <a:tbl>
              <a:tblPr>
                <a:noFill/>
                <a:tableStyleId>{1C0A29CE-83CC-4D28-A1F6-D0305BDC3BD4}</a:tableStyleId>
              </a:tblPr>
              <a:tblGrid>
                <a:gridCol w="1057275"/>
                <a:gridCol w="1562100"/>
                <a:gridCol w="1628775"/>
                <a:gridCol w="1781175"/>
              </a:tblGrid>
              <a:tr h="12700">
                <a:tc>
                  <a:txBody>
                    <a:bodyPr/>
                    <a:lstStyle/>
                    <a:p>
                      <a:pPr indent="0" lvl="0" marL="0" rtl="0" algn="l">
                        <a:spcBef>
                          <a:spcPts val="0"/>
                        </a:spcBef>
                        <a:spcAft>
                          <a:spcPts val="0"/>
                        </a:spcAft>
                        <a:buNone/>
                      </a:pPr>
                      <a:r>
                        <a:rPr b="1" lang="en" sz="1100"/>
                        <a:t>Original Columns</a:t>
                      </a:r>
                      <a:endParaRPr b="1" sz="1100"/>
                    </a:p>
                  </a:txBody>
                  <a:tcPr marT="63500" marB="63500" marR="63500" marL="63500"/>
                </a:tc>
                <a:tc>
                  <a:txBody>
                    <a:bodyPr/>
                    <a:lstStyle/>
                    <a:p>
                      <a:pPr indent="0" lvl="0" marL="0" rtl="0" algn="l">
                        <a:spcBef>
                          <a:spcPts val="0"/>
                        </a:spcBef>
                        <a:spcAft>
                          <a:spcPts val="0"/>
                        </a:spcAft>
                        <a:buNone/>
                      </a:pPr>
                      <a:r>
                        <a:rPr lang="en" sz="1100"/>
                        <a:t>Incoming Amount</a:t>
                      </a:r>
                      <a:endParaRPr sz="1100"/>
                    </a:p>
                    <a:p>
                      <a:pPr indent="0" lvl="0" marL="0" rtl="0" algn="l">
                        <a:spcBef>
                          <a:spcPts val="0"/>
                        </a:spcBef>
                        <a:spcAft>
                          <a:spcPts val="0"/>
                        </a:spcAft>
                        <a:buNone/>
                      </a:pPr>
                      <a:r>
                        <a:rPr lang="en" sz="1100"/>
                        <a:t>Incoming Count</a:t>
                      </a:r>
                      <a:endParaRPr sz="1100"/>
                    </a:p>
                  </a:txBody>
                  <a:tcPr marT="63500" marB="63500" marR="63500" marL="63500"/>
                </a:tc>
                <a:tc>
                  <a:txBody>
                    <a:bodyPr/>
                    <a:lstStyle/>
                    <a:p>
                      <a:pPr indent="0" lvl="0" marL="0" rtl="0" algn="l">
                        <a:spcBef>
                          <a:spcPts val="0"/>
                        </a:spcBef>
                        <a:spcAft>
                          <a:spcPts val="0"/>
                        </a:spcAft>
                        <a:buNone/>
                      </a:pPr>
                      <a:r>
                        <a:rPr lang="en" sz="1100"/>
                        <a:t>Outgoing Amount</a:t>
                      </a:r>
                      <a:endParaRPr sz="1100"/>
                    </a:p>
                    <a:p>
                      <a:pPr indent="0" lvl="0" marL="0" rtl="0" algn="l">
                        <a:spcBef>
                          <a:spcPts val="0"/>
                        </a:spcBef>
                        <a:spcAft>
                          <a:spcPts val="0"/>
                        </a:spcAft>
                        <a:buNone/>
                      </a:pPr>
                      <a:r>
                        <a:rPr lang="en" sz="1100"/>
                        <a:t>Outgoing Count</a:t>
                      </a:r>
                      <a:endParaRPr sz="1100"/>
                    </a:p>
                  </a:txBody>
                  <a:tcPr marT="63500" marB="63500" marR="63500" marL="63500"/>
                </a:tc>
                <a:tc>
                  <a:txBody>
                    <a:bodyPr/>
                    <a:lstStyle/>
                    <a:p>
                      <a:pPr indent="0" lvl="0" marL="0" rtl="0" algn="l">
                        <a:spcBef>
                          <a:spcPts val="0"/>
                        </a:spcBef>
                        <a:spcAft>
                          <a:spcPts val="0"/>
                        </a:spcAft>
                        <a:buNone/>
                      </a:pPr>
                      <a:r>
                        <a:rPr lang="en" sz="1100"/>
                        <a:t>Others </a:t>
                      </a:r>
                      <a:endParaRPr sz="1100"/>
                    </a:p>
                  </a:txBody>
                  <a:tcPr marT="63500" marB="63500" marR="63500" marL="63500"/>
                </a:tc>
              </a:tr>
              <a:tr h="12700">
                <a:tc>
                  <a:txBody>
                    <a:bodyPr/>
                    <a:lstStyle/>
                    <a:p>
                      <a:pPr indent="0" lvl="0" marL="0" rtl="0" algn="l">
                        <a:spcBef>
                          <a:spcPts val="0"/>
                        </a:spcBef>
                        <a:spcAft>
                          <a:spcPts val="0"/>
                        </a:spcAft>
                        <a:buNone/>
                      </a:pPr>
                      <a:r>
                        <a:rPr b="1" lang="en" sz="1100"/>
                        <a:t>Aggregated Columns</a:t>
                      </a:r>
                      <a:endParaRPr b="1" sz="1100"/>
                    </a:p>
                  </a:txBody>
                  <a:tcPr marT="63500" marB="63500" marR="63500" marL="63500"/>
                </a:tc>
                <a:tc>
                  <a:txBody>
                    <a:bodyPr/>
                    <a:lstStyle/>
                    <a:p>
                      <a:pPr indent="0" lvl="0" marL="0" rtl="0" algn="l">
                        <a:spcBef>
                          <a:spcPts val="0"/>
                        </a:spcBef>
                        <a:spcAft>
                          <a:spcPts val="0"/>
                        </a:spcAft>
                        <a:buNone/>
                      </a:pPr>
                      <a:r>
                        <a:rPr lang="en" sz="1100"/>
                        <a:t>Count, Average, Max, Min, Standard Deviation</a:t>
                      </a:r>
                      <a:endParaRPr sz="1100"/>
                    </a:p>
                  </a:txBody>
                  <a:tcPr marT="63500" marB="63500" marR="63500" marL="63500"/>
                </a:tc>
                <a:tc>
                  <a:txBody>
                    <a:bodyPr/>
                    <a:lstStyle/>
                    <a:p>
                      <a:pPr indent="0" lvl="0" marL="0" rtl="0" algn="l">
                        <a:spcBef>
                          <a:spcPts val="0"/>
                        </a:spcBef>
                        <a:spcAft>
                          <a:spcPts val="1000"/>
                        </a:spcAft>
                        <a:buNone/>
                      </a:pPr>
                      <a:r>
                        <a:rPr lang="en" sz="1100"/>
                        <a:t>Count, Average, Max, Min, Standard Deviation</a:t>
                      </a:r>
                      <a:endParaRPr sz="1100"/>
                    </a:p>
                  </a:txBody>
                  <a:tcPr marT="63500" marB="63500" marR="63500" marL="63500"/>
                </a:tc>
                <a:tc>
                  <a:txBody>
                    <a:bodyPr/>
                    <a:lstStyle/>
                    <a:p>
                      <a:pPr indent="0" lvl="0" marL="0" rtl="0" algn="l">
                        <a:spcBef>
                          <a:spcPts val="0"/>
                        </a:spcBef>
                        <a:spcAft>
                          <a:spcPts val="0"/>
                        </a:spcAft>
                        <a:buNone/>
                      </a:pPr>
                      <a:r>
                        <a:rPr lang="en" sz="1100"/>
                        <a:t>Number of Month without incoming or outgoing transaction, Number of transaction type used</a:t>
                      </a:r>
                      <a:endParaRPr sz="1100"/>
                    </a:p>
                    <a:p>
                      <a:pPr indent="0" lvl="0" marL="0" rtl="0" algn="l">
                        <a:spcBef>
                          <a:spcPts val="0"/>
                        </a:spcBef>
                        <a:spcAft>
                          <a:spcPts val="0"/>
                        </a:spcAft>
                        <a:buNone/>
                      </a:pPr>
                      <a:r>
                        <a:rPr lang="en" sz="1100"/>
                        <a:t>Usage Count for each type of transaction</a:t>
                      </a:r>
                      <a:endParaRPr sz="1100"/>
                    </a:p>
                  </a:txBody>
                  <a:tcPr marT="63500" marB="63500" marR="63500" marL="63500"/>
                </a:tc>
              </a:tr>
            </a:tbl>
          </a:graphicData>
        </a:graphic>
      </p:graphicFrame>
      <p:sp>
        <p:nvSpPr>
          <p:cNvPr id="575" name="Google Shape;575;p53"/>
          <p:cNvSpPr txBox="1"/>
          <p:nvPr/>
        </p:nvSpPr>
        <p:spPr>
          <a:xfrm>
            <a:off x="960900" y="649300"/>
            <a:ext cx="42924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sz="1100"/>
              <a:t>Table 1</a:t>
            </a:r>
            <a:r>
              <a:rPr lang="en" sz="1100"/>
              <a:t>: Aggregate measures for transaction data</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4"/>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Easy Model</a:t>
            </a:r>
            <a:endParaRPr/>
          </a:p>
        </p:txBody>
      </p:sp>
      <p:sp>
        <p:nvSpPr>
          <p:cNvPr id="581" name="Google Shape;581;p54"/>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Pipeline - </a:t>
            </a:r>
            <a:r>
              <a:rPr lang="en"/>
              <a:t>Results &amp; Hyperparameters</a:t>
            </a:r>
            <a:endParaRPr/>
          </a:p>
        </p:txBody>
      </p:sp>
      <p:graphicFrame>
        <p:nvGraphicFramePr>
          <p:cNvPr id="582" name="Google Shape;582;p54"/>
          <p:cNvGraphicFramePr/>
          <p:nvPr/>
        </p:nvGraphicFramePr>
        <p:xfrm>
          <a:off x="82700" y="1296175"/>
          <a:ext cx="3000000" cy="3000000"/>
        </p:xfrm>
        <a:graphic>
          <a:graphicData uri="http://schemas.openxmlformats.org/drawingml/2006/table">
            <a:tbl>
              <a:tblPr>
                <a:noFill/>
                <a:tableStyleId>{5F3BC7E8-2E10-4FE6-B4EA-EA9AE97B1AC7}</a:tableStyleId>
              </a:tblPr>
              <a:tblGrid>
                <a:gridCol w="746675"/>
                <a:gridCol w="741075"/>
                <a:gridCol w="632950"/>
                <a:gridCol w="645075"/>
                <a:gridCol w="669400"/>
                <a:gridCol w="777875"/>
              </a:tblGrid>
              <a:tr h="427650">
                <a:tc>
                  <a:txBody>
                    <a:bodyPr/>
                    <a:lstStyle/>
                    <a:p>
                      <a:pPr indent="0" lvl="0" marL="0" marR="0" rtl="0" algn="ctr">
                        <a:lnSpc>
                          <a:spcPct val="100000"/>
                        </a:lnSpc>
                        <a:spcBef>
                          <a:spcPts val="0"/>
                        </a:spcBef>
                        <a:spcAft>
                          <a:spcPts val="0"/>
                        </a:spcAft>
                        <a:buClr>
                          <a:srgbClr val="000000"/>
                        </a:buClr>
                        <a:buSzPts val="500"/>
                        <a:buFont typeface="Arial"/>
                        <a:buNone/>
                      </a:pPr>
                      <a:r>
                        <a:rPr b="1" lang="en" sz="750">
                          <a:solidFill>
                            <a:srgbClr val="FFFFFF"/>
                          </a:solidFill>
                        </a:rPr>
                        <a:t>Pipeline Models</a:t>
                      </a:r>
                      <a:endParaRPr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Training Accuracy</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Test Accuracy</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Precision</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Recall</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50">
                          <a:solidFill>
                            <a:srgbClr val="FFFFFF"/>
                          </a:solidFill>
                        </a:rPr>
                        <a:t>F-1 score</a:t>
                      </a:r>
                      <a:endParaRPr sz="75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r>
              <a:tr h="444100">
                <a:tc>
                  <a:txBody>
                    <a:bodyPr/>
                    <a:lstStyle/>
                    <a:p>
                      <a:pPr indent="0" lvl="0" marL="0" marR="0" rtl="0" algn="ctr">
                        <a:lnSpc>
                          <a:spcPct val="100000"/>
                        </a:lnSpc>
                        <a:spcBef>
                          <a:spcPts val="0"/>
                        </a:spcBef>
                        <a:spcAft>
                          <a:spcPts val="0"/>
                        </a:spcAft>
                        <a:buClr>
                          <a:srgbClr val="000000"/>
                        </a:buClr>
                        <a:buSzPts val="600"/>
                        <a:buFont typeface="Arial"/>
                        <a:buNone/>
                      </a:pPr>
                      <a:r>
                        <a:rPr b="1" lang="en" sz="750"/>
                        <a:t>Logistic Regression</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0.429</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 0.451</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0.450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0.450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0.430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0950">
                <a:tc>
                  <a:txBody>
                    <a:bodyPr/>
                    <a:lstStyle/>
                    <a:p>
                      <a:pPr indent="0" lvl="0" marL="0" rtl="0" algn="ctr">
                        <a:spcBef>
                          <a:spcPts val="0"/>
                        </a:spcBef>
                        <a:spcAft>
                          <a:spcPts val="0"/>
                        </a:spcAft>
                        <a:buNone/>
                      </a:pPr>
                      <a:r>
                        <a:rPr b="1" lang="en" sz="750">
                          <a:solidFill>
                            <a:schemeClr val="dk1"/>
                          </a:solidFill>
                        </a:rPr>
                        <a:t>Decision Tree</a:t>
                      </a:r>
                      <a:endParaRPr b="1" sz="75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0.431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0.444</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0.320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0.370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4000">
                <a:tc>
                  <a:txBody>
                    <a:bodyPr/>
                    <a:lstStyle/>
                    <a:p>
                      <a:pPr indent="0" lvl="0" marL="0" rtl="0" algn="ctr">
                        <a:spcBef>
                          <a:spcPts val="0"/>
                        </a:spcBef>
                        <a:spcAft>
                          <a:spcPts val="0"/>
                        </a:spcAft>
                        <a:buNone/>
                      </a:pPr>
                      <a:r>
                        <a:rPr b="1" lang="en" sz="750">
                          <a:solidFill>
                            <a:schemeClr val="dk1"/>
                          </a:solidFill>
                        </a:rPr>
                        <a:t>KNN</a:t>
                      </a:r>
                      <a:endParaRPr b="1" sz="75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0.413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 0.429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0.430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0.430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04000">
                <a:tc>
                  <a:txBody>
                    <a:bodyPr/>
                    <a:lstStyle/>
                    <a:p>
                      <a:pPr indent="0" lvl="0" marL="0" rtl="0" algn="ctr">
                        <a:spcBef>
                          <a:spcPts val="0"/>
                        </a:spcBef>
                        <a:spcAft>
                          <a:spcPts val="0"/>
                        </a:spcAft>
                        <a:buClr>
                          <a:schemeClr val="dk1"/>
                        </a:buClr>
                        <a:buSzPts val="600"/>
                        <a:buFont typeface="Arial"/>
                        <a:buNone/>
                      </a:pPr>
                      <a:r>
                        <a:rPr b="1" lang="en" sz="750">
                          <a:solidFill>
                            <a:schemeClr val="dk1"/>
                          </a:solidFill>
                        </a:rPr>
                        <a:t>SVC</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0.434</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0.450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0.450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0950">
                <a:tc>
                  <a:txBody>
                    <a:bodyPr/>
                    <a:lstStyle/>
                    <a:p>
                      <a:pPr indent="0" lvl="0" marL="0" rtl="0" algn="ctr">
                        <a:spcBef>
                          <a:spcPts val="0"/>
                        </a:spcBef>
                        <a:spcAft>
                          <a:spcPts val="0"/>
                        </a:spcAft>
                        <a:buClr>
                          <a:schemeClr val="dk1"/>
                        </a:buClr>
                        <a:buSzPts val="600"/>
                        <a:buFont typeface="Arial"/>
                        <a:buNone/>
                      </a:pPr>
                      <a:r>
                        <a:rPr b="1" lang="en" sz="750">
                          <a:solidFill>
                            <a:schemeClr val="dk1"/>
                          </a:solidFill>
                        </a:rPr>
                        <a:t>Random Forest</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0.448</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50"/>
                        <a:t>0.456</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0.460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50"/>
                        <a:t>0.440 </a:t>
                      </a:r>
                      <a:endParaRPr b="1" sz="75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20950">
                <a:tc>
                  <a:txBody>
                    <a:bodyPr/>
                    <a:lstStyle/>
                    <a:p>
                      <a:pPr indent="0" lvl="0" marL="0" rtl="0" algn="ctr">
                        <a:spcBef>
                          <a:spcPts val="0"/>
                        </a:spcBef>
                        <a:spcAft>
                          <a:spcPts val="0"/>
                        </a:spcAft>
                        <a:buNone/>
                      </a:pPr>
                      <a:r>
                        <a:rPr b="1" lang="en" sz="750">
                          <a:solidFill>
                            <a:schemeClr val="dk1"/>
                          </a:solidFill>
                        </a:rPr>
                        <a:t>Gradient Boosting</a:t>
                      </a:r>
                      <a:endParaRPr b="1" sz="75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0.451</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0.460 </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0.450 </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0.460 </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50"/>
                        <a:t>0.460</a:t>
                      </a:r>
                      <a:endParaRPr b="1" sz="75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bl>
          </a:graphicData>
        </a:graphic>
      </p:graphicFrame>
      <p:pic>
        <p:nvPicPr>
          <p:cNvPr id="583" name="Google Shape;583;p54"/>
          <p:cNvPicPr preferRelativeResize="0"/>
          <p:nvPr/>
        </p:nvPicPr>
        <p:blipFill>
          <a:blip r:embed="rId3">
            <a:alphaModFix/>
          </a:blip>
          <a:stretch>
            <a:fillRect/>
          </a:stretch>
        </p:blipFill>
        <p:spPr>
          <a:xfrm>
            <a:off x="4464575" y="1296175"/>
            <a:ext cx="4775725" cy="1900700"/>
          </a:xfrm>
          <a:prstGeom prst="rect">
            <a:avLst/>
          </a:prstGeom>
          <a:noFill/>
          <a:ln>
            <a:noFill/>
          </a:ln>
        </p:spPr>
      </p:pic>
      <p:pic>
        <p:nvPicPr>
          <p:cNvPr id="584" name="Google Shape;584;p54"/>
          <p:cNvPicPr preferRelativeResize="0"/>
          <p:nvPr/>
        </p:nvPicPr>
        <p:blipFill>
          <a:blip r:embed="rId4">
            <a:alphaModFix/>
          </a:blip>
          <a:stretch>
            <a:fillRect/>
          </a:stretch>
        </p:blipFill>
        <p:spPr>
          <a:xfrm>
            <a:off x="4448150" y="3392850"/>
            <a:ext cx="4543450" cy="75276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5"/>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Lasso Regression	</a:t>
            </a:r>
            <a:endParaRPr/>
          </a:p>
        </p:txBody>
      </p:sp>
      <p:sp>
        <p:nvSpPr>
          <p:cNvPr id="590" name="Google Shape;590;p55"/>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Medium Model Predictors</a:t>
            </a:r>
            <a:endParaRPr/>
          </a:p>
        </p:txBody>
      </p:sp>
      <p:pic>
        <p:nvPicPr>
          <p:cNvPr id="591" name="Google Shape;591;p55"/>
          <p:cNvPicPr preferRelativeResize="0"/>
          <p:nvPr/>
        </p:nvPicPr>
        <p:blipFill rotWithShape="1">
          <a:blip r:embed="rId3">
            <a:alphaModFix/>
          </a:blip>
          <a:srcRect b="49974" l="12606" r="5694" t="0"/>
          <a:stretch/>
        </p:blipFill>
        <p:spPr>
          <a:xfrm>
            <a:off x="1460375" y="1160444"/>
            <a:ext cx="1424100" cy="3739357"/>
          </a:xfrm>
          <a:prstGeom prst="rect">
            <a:avLst/>
          </a:prstGeom>
          <a:noFill/>
          <a:ln>
            <a:noFill/>
          </a:ln>
        </p:spPr>
      </p:pic>
      <p:pic>
        <p:nvPicPr>
          <p:cNvPr id="592" name="Google Shape;592;p55"/>
          <p:cNvPicPr preferRelativeResize="0"/>
          <p:nvPr/>
        </p:nvPicPr>
        <p:blipFill rotWithShape="1">
          <a:blip r:embed="rId3">
            <a:alphaModFix/>
          </a:blip>
          <a:srcRect b="0" l="13186" r="0" t="49420"/>
          <a:stretch/>
        </p:blipFill>
        <p:spPr>
          <a:xfrm>
            <a:off x="3588775" y="1069575"/>
            <a:ext cx="1533350" cy="3830225"/>
          </a:xfrm>
          <a:prstGeom prst="rect">
            <a:avLst/>
          </a:prstGeom>
          <a:noFill/>
          <a:ln>
            <a:noFill/>
          </a:ln>
        </p:spPr>
      </p:pic>
      <p:sp>
        <p:nvSpPr>
          <p:cNvPr id="593" name="Google Shape;593;p55"/>
          <p:cNvSpPr txBox="1"/>
          <p:nvPr/>
        </p:nvSpPr>
        <p:spPr>
          <a:xfrm>
            <a:off x="5373800" y="793375"/>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100" u="sng">
              <a:solidFill>
                <a:srgbClr val="ED037C"/>
              </a:solidFill>
            </a:endParaRPr>
          </a:p>
          <a:p>
            <a:pPr indent="0" lvl="0" marL="0" rtl="0" algn="l">
              <a:spcBef>
                <a:spcPts val="1000"/>
              </a:spcBef>
              <a:spcAft>
                <a:spcPts val="0"/>
              </a:spcAft>
              <a:buNone/>
            </a:pPr>
            <a:r>
              <a:rPr b="1" lang="en" sz="1000"/>
              <a:t>Figure D2: </a:t>
            </a:r>
            <a:r>
              <a:rPr lang="en" sz="1000"/>
              <a:t>Feature Selection with Lasso Regression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6"/>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Medium Model</a:t>
            </a:r>
            <a:endParaRPr/>
          </a:p>
        </p:txBody>
      </p:sp>
      <p:sp>
        <p:nvSpPr>
          <p:cNvPr id="599" name="Google Shape;599;p56"/>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Pipeline - Results &amp; Hyperparameters</a:t>
            </a:r>
            <a:endParaRPr/>
          </a:p>
        </p:txBody>
      </p:sp>
      <p:graphicFrame>
        <p:nvGraphicFramePr>
          <p:cNvPr id="600" name="Google Shape;600;p56"/>
          <p:cNvGraphicFramePr/>
          <p:nvPr/>
        </p:nvGraphicFramePr>
        <p:xfrm>
          <a:off x="76200" y="1352450"/>
          <a:ext cx="3000000" cy="3000000"/>
        </p:xfrm>
        <a:graphic>
          <a:graphicData uri="http://schemas.openxmlformats.org/drawingml/2006/table">
            <a:tbl>
              <a:tblPr>
                <a:noFill/>
                <a:tableStyleId>{5F3BC7E8-2E10-4FE6-B4EA-EA9AE97B1AC7}</a:tableStyleId>
              </a:tblPr>
              <a:tblGrid>
                <a:gridCol w="738125"/>
                <a:gridCol w="732625"/>
                <a:gridCol w="625700"/>
                <a:gridCol w="637700"/>
                <a:gridCol w="661750"/>
                <a:gridCol w="768975"/>
              </a:tblGrid>
              <a:tr h="399475">
                <a:tc>
                  <a:txBody>
                    <a:bodyPr/>
                    <a:lstStyle/>
                    <a:p>
                      <a:pPr indent="0" lvl="0" marL="0" marR="0" rtl="0" algn="ctr">
                        <a:lnSpc>
                          <a:spcPct val="100000"/>
                        </a:lnSpc>
                        <a:spcBef>
                          <a:spcPts val="0"/>
                        </a:spcBef>
                        <a:spcAft>
                          <a:spcPts val="0"/>
                        </a:spcAft>
                        <a:buClr>
                          <a:srgbClr val="000000"/>
                        </a:buClr>
                        <a:buSzPts val="500"/>
                        <a:buFont typeface="Arial"/>
                        <a:buNone/>
                      </a:pPr>
                      <a:r>
                        <a:rPr b="1" lang="en" sz="700">
                          <a:solidFill>
                            <a:srgbClr val="FFFFFF"/>
                          </a:solidFill>
                        </a:rPr>
                        <a:t>Pipeline Models</a:t>
                      </a:r>
                      <a:endParaRPr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Training Accuracy</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Test Accuracy</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Precision</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Recall</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c>
                  <a:txBody>
                    <a:bodyPr/>
                    <a:lstStyle/>
                    <a:p>
                      <a:pPr indent="0" lvl="0" marL="0" rtl="0" algn="ctr">
                        <a:spcBef>
                          <a:spcPts val="0"/>
                        </a:spcBef>
                        <a:spcAft>
                          <a:spcPts val="0"/>
                        </a:spcAft>
                        <a:buNone/>
                      </a:pPr>
                      <a:r>
                        <a:rPr lang="en" sz="700">
                          <a:solidFill>
                            <a:srgbClr val="FFFFFF"/>
                          </a:solidFill>
                        </a:rPr>
                        <a:t>F-1 score</a:t>
                      </a:r>
                      <a:endParaRPr sz="700">
                        <a:solidFill>
                          <a:srgbClr val="FFFFFF"/>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037C"/>
                    </a:solidFill>
                  </a:tcPr>
                </a:tc>
              </a:tr>
              <a:tr h="414850">
                <a:tc>
                  <a:txBody>
                    <a:bodyPr/>
                    <a:lstStyle/>
                    <a:p>
                      <a:pPr indent="0" lvl="0" marL="0" marR="0" rtl="0" algn="ctr">
                        <a:lnSpc>
                          <a:spcPct val="100000"/>
                        </a:lnSpc>
                        <a:spcBef>
                          <a:spcPts val="0"/>
                        </a:spcBef>
                        <a:spcAft>
                          <a:spcPts val="0"/>
                        </a:spcAft>
                        <a:buClr>
                          <a:srgbClr val="000000"/>
                        </a:buClr>
                        <a:buSzPts val="600"/>
                        <a:buFont typeface="Arial"/>
                        <a:buNone/>
                      </a:pPr>
                      <a:r>
                        <a:rPr b="1" lang="en" sz="700"/>
                        <a:t>Logistic Regression</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0.449</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 0.452</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0.450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6275">
                <a:tc>
                  <a:txBody>
                    <a:bodyPr/>
                    <a:lstStyle/>
                    <a:p>
                      <a:pPr indent="0" lvl="0" marL="0" rtl="0" algn="ctr">
                        <a:spcBef>
                          <a:spcPts val="0"/>
                        </a:spcBef>
                        <a:spcAft>
                          <a:spcPts val="0"/>
                        </a:spcAft>
                        <a:buNone/>
                      </a:pPr>
                      <a:r>
                        <a:rPr b="1" lang="en" sz="700">
                          <a:solidFill>
                            <a:schemeClr val="dk1"/>
                          </a:solidFill>
                        </a:rPr>
                        <a:t>Decision Tree</a:t>
                      </a:r>
                      <a:endParaRPr b="1" sz="7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0.456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0.438</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solidFill>
                            <a:schemeClr val="dk1"/>
                          </a:solidFill>
                        </a:rPr>
                        <a:t>0.440</a:t>
                      </a:r>
                      <a:r>
                        <a:rPr b="1" lang="en" sz="700"/>
                        <a:t>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1"/>
                        </a:buClr>
                        <a:buSzPts val="1100"/>
                        <a:buFont typeface="Arial"/>
                        <a:buNone/>
                      </a:pPr>
                      <a:r>
                        <a:rPr b="1" lang="en" sz="700">
                          <a:solidFill>
                            <a:schemeClr val="dk1"/>
                          </a:solidFill>
                        </a:rPr>
                        <a:t>0.440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2275">
                <a:tc>
                  <a:txBody>
                    <a:bodyPr/>
                    <a:lstStyle/>
                    <a:p>
                      <a:pPr indent="0" lvl="0" marL="0" rtl="0" algn="ctr">
                        <a:spcBef>
                          <a:spcPts val="0"/>
                        </a:spcBef>
                        <a:spcAft>
                          <a:spcPts val="0"/>
                        </a:spcAft>
                        <a:buNone/>
                      </a:pPr>
                      <a:r>
                        <a:rPr b="1" lang="en" sz="700">
                          <a:solidFill>
                            <a:schemeClr val="dk1"/>
                          </a:solidFill>
                        </a:rPr>
                        <a:t>KNN</a:t>
                      </a:r>
                      <a:endParaRPr b="1" sz="7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0.431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 0.434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0.430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0.430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0.420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82275">
                <a:tc>
                  <a:txBody>
                    <a:bodyPr/>
                    <a:lstStyle/>
                    <a:p>
                      <a:pPr indent="0" lvl="0" marL="0" rtl="0" algn="ctr">
                        <a:spcBef>
                          <a:spcPts val="0"/>
                        </a:spcBef>
                        <a:spcAft>
                          <a:spcPts val="0"/>
                        </a:spcAft>
                        <a:buClr>
                          <a:schemeClr val="dk1"/>
                        </a:buClr>
                        <a:buSzPts val="600"/>
                        <a:buFont typeface="Arial"/>
                        <a:buNone/>
                      </a:pPr>
                      <a:r>
                        <a:rPr b="1" lang="en" sz="700">
                          <a:solidFill>
                            <a:schemeClr val="dk1"/>
                          </a:solidFill>
                        </a:rPr>
                        <a:t>SVM</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0.461</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0.457</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0.450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0.460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0.450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6275">
                <a:tc>
                  <a:txBody>
                    <a:bodyPr/>
                    <a:lstStyle/>
                    <a:p>
                      <a:pPr indent="0" lvl="0" marL="0" rtl="0" algn="ctr">
                        <a:spcBef>
                          <a:spcPts val="0"/>
                        </a:spcBef>
                        <a:spcAft>
                          <a:spcPts val="0"/>
                        </a:spcAft>
                        <a:buClr>
                          <a:schemeClr val="dk1"/>
                        </a:buClr>
                        <a:buSzPts val="600"/>
                        <a:buFont typeface="Arial"/>
                        <a:buNone/>
                      </a:pPr>
                      <a:r>
                        <a:rPr b="1" lang="en" sz="700">
                          <a:solidFill>
                            <a:schemeClr val="dk1"/>
                          </a:solidFill>
                        </a:rPr>
                        <a:t>Random Forest</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0.480</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0.444</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0.430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0.440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700"/>
                        <a:t>0.420 </a:t>
                      </a:r>
                      <a:endParaRPr b="1" sz="7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6275">
                <a:tc>
                  <a:txBody>
                    <a:bodyPr/>
                    <a:lstStyle/>
                    <a:p>
                      <a:pPr indent="0" lvl="0" marL="0" rtl="0" algn="ctr">
                        <a:spcBef>
                          <a:spcPts val="0"/>
                        </a:spcBef>
                        <a:spcAft>
                          <a:spcPts val="0"/>
                        </a:spcAft>
                        <a:buNone/>
                      </a:pPr>
                      <a:r>
                        <a:rPr b="1" lang="en" sz="700">
                          <a:solidFill>
                            <a:schemeClr val="dk1"/>
                          </a:solidFill>
                        </a:rPr>
                        <a:t>Gradient Boosting</a:t>
                      </a:r>
                      <a:endParaRPr b="1" sz="700">
                        <a:solidFill>
                          <a:schemeClr val="dk1"/>
                        </a:solidFill>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0.456</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0.456</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0.450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0.460 </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b="1" lang="en" sz="700"/>
                        <a:t>0.450</a:t>
                      </a:r>
                      <a:endParaRPr b="1" sz="7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bl>
          </a:graphicData>
        </a:graphic>
      </p:graphicFrame>
      <p:pic>
        <p:nvPicPr>
          <p:cNvPr id="601" name="Google Shape;601;p56"/>
          <p:cNvPicPr preferRelativeResize="0"/>
          <p:nvPr/>
        </p:nvPicPr>
        <p:blipFill>
          <a:blip r:embed="rId3">
            <a:alphaModFix/>
          </a:blip>
          <a:stretch>
            <a:fillRect/>
          </a:stretch>
        </p:blipFill>
        <p:spPr>
          <a:xfrm>
            <a:off x="4356575" y="1352450"/>
            <a:ext cx="4787425" cy="2036638"/>
          </a:xfrm>
          <a:prstGeom prst="rect">
            <a:avLst/>
          </a:prstGeom>
          <a:noFill/>
          <a:ln>
            <a:noFill/>
          </a:ln>
        </p:spPr>
      </p:pic>
      <p:pic>
        <p:nvPicPr>
          <p:cNvPr id="602" name="Google Shape;602;p56"/>
          <p:cNvPicPr preferRelativeResize="0"/>
          <p:nvPr/>
        </p:nvPicPr>
        <p:blipFill>
          <a:blip r:embed="rId4">
            <a:alphaModFix/>
          </a:blip>
          <a:stretch>
            <a:fillRect/>
          </a:stretch>
        </p:blipFill>
        <p:spPr>
          <a:xfrm>
            <a:off x="4356575" y="3650515"/>
            <a:ext cx="4892144" cy="9042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7"/>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Cluster Characteristics</a:t>
            </a:r>
            <a:endParaRPr/>
          </a:p>
        </p:txBody>
      </p:sp>
      <p:sp>
        <p:nvSpPr>
          <p:cNvPr id="608" name="Google Shape;608;p57"/>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609" name="Google Shape;609;p57"/>
          <p:cNvSpPr txBox="1"/>
          <p:nvPr>
            <p:ph idx="2" type="body"/>
          </p:nvPr>
        </p:nvSpPr>
        <p:spPr>
          <a:xfrm>
            <a:off x="251520" y="1113588"/>
            <a:ext cx="8637600" cy="35643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pic>
        <p:nvPicPr>
          <p:cNvPr id="610" name="Google Shape;610;p57"/>
          <p:cNvPicPr preferRelativeResize="0"/>
          <p:nvPr/>
        </p:nvPicPr>
        <p:blipFill>
          <a:blip r:embed="rId3">
            <a:alphaModFix/>
          </a:blip>
          <a:stretch>
            <a:fillRect/>
          </a:stretch>
        </p:blipFill>
        <p:spPr>
          <a:xfrm>
            <a:off x="1714500" y="1547977"/>
            <a:ext cx="4645118" cy="3129925"/>
          </a:xfrm>
          <a:prstGeom prst="rect">
            <a:avLst/>
          </a:prstGeom>
          <a:noFill/>
          <a:ln>
            <a:noFill/>
          </a:ln>
        </p:spPr>
      </p:pic>
      <p:sp>
        <p:nvSpPr>
          <p:cNvPr id="611" name="Google Shape;611;p57"/>
          <p:cNvSpPr txBox="1"/>
          <p:nvPr/>
        </p:nvSpPr>
        <p:spPr>
          <a:xfrm>
            <a:off x="251525" y="1113600"/>
            <a:ext cx="1542900" cy="117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100"/>
          </a:p>
          <a:p>
            <a:pPr indent="0" lvl="0" marL="0" rtl="0" algn="l">
              <a:spcBef>
                <a:spcPts val="1000"/>
              </a:spcBef>
              <a:spcAft>
                <a:spcPts val="0"/>
              </a:spcAft>
              <a:buNone/>
            </a:pPr>
            <a:r>
              <a:rPr b="1" lang="en" sz="1000"/>
              <a:t>Figure F1: </a:t>
            </a:r>
            <a:r>
              <a:rPr lang="en" sz="1000"/>
              <a:t>Transaction Flow Diagram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8"/>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Clusterings for Segmentation </a:t>
            </a:r>
            <a:endParaRPr/>
          </a:p>
        </p:txBody>
      </p:sp>
      <p:sp>
        <p:nvSpPr>
          <p:cNvPr id="617" name="Google Shape;617;p58"/>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Cluster Characteristics </a:t>
            </a:r>
            <a:endParaRPr/>
          </a:p>
        </p:txBody>
      </p:sp>
      <p:pic>
        <p:nvPicPr>
          <p:cNvPr id="618" name="Google Shape;618;p58"/>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619" name="Google Shape;619;p58"/>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620" name="Google Shape;620;p58"/>
          <p:cNvSpPr txBox="1"/>
          <p:nvPr/>
        </p:nvSpPr>
        <p:spPr>
          <a:xfrm>
            <a:off x="501500" y="4626275"/>
            <a:ext cx="37548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Most accounts </a:t>
            </a:r>
            <a:r>
              <a:rPr lang="en" sz="1200"/>
              <a:t>type is either chequing, credit card or term deposit.</a:t>
            </a:r>
            <a:endParaRPr sz="1200"/>
          </a:p>
        </p:txBody>
      </p:sp>
      <p:sp>
        <p:nvSpPr>
          <p:cNvPr id="621" name="Google Shape;621;p58"/>
          <p:cNvSpPr txBox="1"/>
          <p:nvPr/>
        </p:nvSpPr>
        <p:spPr>
          <a:xfrm>
            <a:off x="5657850" y="1273025"/>
            <a:ext cx="30861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Different</a:t>
            </a:r>
            <a:r>
              <a:rPr lang="en" sz="1200"/>
              <a:t> relationship types among clusters, </a:t>
            </a:r>
            <a:r>
              <a:rPr lang="en" sz="1200"/>
              <a:t>dominant ones are obvious</a:t>
            </a:r>
            <a:endParaRPr sz="1200"/>
          </a:p>
        </p:txBody>
      </p:sp>
      <p:pic>
        <p:nvPicPr>
          <p:cNvPr id="622" name="Google Shape;622;p58"/>
          <p:cNvPicPr preferRelativeResize="0"/>
          <p:nvPr/>
        </p:nvPicPr>
        <p:blipFill>
          <a:blip r:embed="rId4">
            <a:alphaModFix/>
          </a:blip>
          <a:stretch>
            <a:fillRect/>
          </a:stretch>
        </p:blipFill>
        <p:spPr>
          <a:xfrm>
            <a:off x="152400" y="1179823"/>
            <a:ext cx="5082973" cy="3412706"/>
          </a:xfrm>
          <a:prstGeom prst="rect">
            <a:avLst/>
          </a:prstGeom>
          <a:noFill/>
          <a:ln>
            <a:noFill/>
          </a:ln>
        </p:spPr>
      </p:pic>
      <p:pic>
        <p:nvPicPr>
          <p:cNvPr id="623" name="Google Shape;623;p58"/>
          <p:cNvPicPr preferRelativeResize="0"/>
          <p:nvPr/>
        </p:nvPicPr>
        <p:blipFill>
          <a:blip r:embed="rId5">
            <a:alphaModFix/>
          </a:blip>
          <a:stretch>
            <a:fillRect/>
          </a:stretch>
        </p:blipFill>
        <p:spPr>
          <a:xfrm>
            <a:off x="4483050" y="2103325"/>
            <a:ext cx="4508796" cy="3040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9"/>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Clusterings for Segmentation </a:t>
            </a:r>
            <a:endParaRPr/>
          </a:p>
        </p:txBody>
      </p:sp>
      <p:sp>
        <p:nvSpPr>
          <p:cNvPr id="629" name="Google Shape;629;p59"/>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Summary</a:t>
            </a:r>
            <a:endParaRPr/>
          </a:p>
        </p:txBody>
      </p:sp>
      <p:pic>
        <p:nvPicPr>
          <p:cNvPr id="630" name="Google Shape;630;p59"/>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631" name="Google Shape;631;p59"/>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pic>
        <p:nvPicPr>
          <p:cNvPr id="632" name="Google Shape;632;p59"/>
          <p:cNvPicPr preferRelativeResize="0"/>
          <p:nvPr/>
        </p:nvPicPr>
        <p:blipFill>
          <a:blip r:embed="rId4">
            <a:alphaModFix/>
          </a:blip>
          <a:stretch>
            <a:fillRect/>
          </a:stretch>
        </p:blipFill>
        <p:spPr>
          <a:xfrm>
            <a:off x="5235375" y="1523125"/>
            <a:ext cx="3047699" cy="2839301"/>
          </a:xfrm>
          <a:prstGeom prst="rect">
            <a:avLst/>
          </a:prstGeom>
          <a:noFill/>
          <a:ln>
            <a:noFill/>
          </a:ln>
        </p:spPr>
      </p:pic>
      <p:pic>
        <p:nvPicPr>
          <p:cNvPr id="633" name="Google Shape;633;p59"/>
          <p:cNvPicPr preferRelativeResize="0"/>
          <p:nvPr/>
        </p:nvPicPr>
        <p:blipFill>
          <a:blip r:embed="rId5">
            <a:alphaModFix/>
          </a:blip>
          <a:stretch>
            <a:fillRect/>
          </a:stretch>
        </p:blipFill>
        <p:spPr>
          <a:xfrm>
            <a:off x="779495" y="1345575"/>
            <a:ext cx="3401452" cy="3194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ED037C"/>
                </a:solidFill>
              </a:rPr>
              <a:t>Cluster Characteristics Summary</a:t>
            </a:r>
            <a:endParaRPr sz="2100">
              <a:solidFill>
                <a:srgbClr val="ED037C"/>
              </a:solidFill>
            </a:endParaRPr>
          </a:p>
        </p:txBody>
      </p:sp>
      <p:sp>
        <p:nvSpPr>
          <p:cNvPr id="639" name="Google Shape;639;p60"/>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640" name="Google Shape;640;p60"/>
          <p:cNvSpPr txBox="1"/>
          <p:nvPr>
            <p:ph idx="2" type="body"/>
          </p:nvPr>
        </p:nvSpPr>
        <p:spPr>
          <a:xfrm>
            <a:off x="251520" y="1113588"/>
            <a:ext cx="8637600" cy="35643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pic>
        <p:nvPicPr>
          <p:cNvPr id="641" name="Google Shape;641;p60"/>
          <p:cNvPicPr preferRelativeResize="0"/>
          <p:nvPr/>
        </p:nvPicPr>
        <p:blipFill>
          <a:blip r:embed="rId3">
            <a:alphaModFix/>
          </a:blip>
          <a:stretch>
            <a:fillRect/>
          </a:stretch>
        </p:blipFill>
        <p:spPr>
          <a:xfrm>
            <a:off x="315825" y="1183000"/>
            <a:ext cx="8389576" cy="3564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1"/>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Hard Model Model Tuning</a:t>
            </a:r>
            <a:endParaRPr/>
          </a:p>
        </p:txBody>
      </p:sp>
      <p:sp>
        <p:nvSpPr>
          <p:cNvPr id="647" name="Google Shape;647;p61"/>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648" name="Google Shape;648;p61"/>
          <p:cNvSpPr txBox="1"/>
          <p:nvPr>
            <p:ph idx="2" type="body"/>
          </p:nvPr>
        </p:nvSpPr>
        <p:spPr>
          <a:xfrm>
            <a:off x="506546" y="1150589"/>
            <a:ext cx="1142400" cy="3048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1</a:t>
            </a:r>
            <a:endParaRPr/>
          </a:p>
        </p:txBody>
      </p:sp>
      <p:pic>
        <p:nvPicPr>
          <p:cNvPr id="649" name="Google Shape;649;p61"/>
          <p:cNvPicPr preferRelativeResize="0"/>
          <p:nvPr/>
        </p:nvPicPr>
        <p:blipFill>
          <a:blip r:embed="rId3">
            <a:alphaModFix/>
          </a:blip>
          <a:stretch>
            <a:fillRect/>
          </a:stretch>
        </p:blipFill>
        <p:spPr>
          <a:xfrm>
            <a:off x="308375" y="1393550"/>
            <a:ext cx="6029325" cy="1790700"/>
          </a:xfrm>
          <a:prstGeom prst="rect">
            <a:avLst/>
          </a:prstGeom>
          <a:noFill/>
          <a:ln>
            <a:noFill/>
          </a:ln>
        </p:spPr>
      </p:pic>
      <p:pic>
        <p:nvPicPr>
          <p:cNvPr id="650" name="Google Shape;650;p61"/>
          <p:cNvPicPr preferRelativeResize="0"/>
          <p:nvPr/>
        </p:nvPicPr>
        <p:blipFill>
          <a:blip r:embed="rId4">
            <a:alphaModFix/>
          </a:blip>
          <a:stretch>
            <a:fillRect/>
          </a:stretch>
        </p:blipFill>
        <p:spPr>
          <a:xfrm>
            <a:off x="4084750" y="3398325"/>
            <a:ext cx="5059260" cy="1654450"/>
          </a:xfrm>
          <a:prstGeom prst="rect">
            <a:avLst/>
          </a:prstGeom>
          <a:noFill/>
          <a:ln>
            <a:noFill/>
          </a:ln>
        </p:spPr>
      </p:pic>
      <p:sp>
        <p:nvSpPr>
          <p:cNvPr id="651" name="Google Shape;651;p61"/>
          <p:cNvSpPr txBox="1"/>
          <p:nvPr>
            <p:ph idx="2" type="body"/>
          </p:nvPr>
        </p:nvSpPr>
        <p:spPr>
          <a:xfrm>
            <a:off x="7452421" y="2931139"/>
            <a:ext cx="1142400" cy="3048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6"/>
          <p:cNvSpPr txBox="1"/>
          <p:nvPr>
            <p:ph idx="1" type="body"/>
          </p:nvPr>
        </p:nvSpPr>
        <p:spPr>
          <a:xfrm>
            <a:off x="0" y="0"/>
            <a:ext cx="9144000" cy="24096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sp>
        <p:nvSpPr>
          <p:cNvPr id="211" name="Google Shape;211;p26"/>
          <p:cNvSpPr txBox="1"/>
          <p:nvPr>
            <p:ph type="ctrTitle"/>
          </p:nvPr>
        </p:nvSpPr>
        <p:spPr>
          <a:xfrm>
            <a:off x="251521" y="2787774"/>
            <a:ext cx="7200900" cy="422700"/>
          </a:xfrm>
          <a:prstGeom prst="rect">
            <a:avLst/>
          </a:prstGeom>
        </p:spPr>
        <p:txBody>
          <a:bodyPr anchorCtr="0" anchor="ctr" bIns="34275" lIns="68575" spcFirstLastPara="1" rIns="68575" wrap="square" tIns="34275">
            <a:noAutofit/>
          </a:bodyPr>
          <a:lstStyle/>
          <a:p>
            <a:pPr indent="-469900" lvl="0" marL="457200" rtl="0" algn="l">
              <a:spcBef>
                <a:spcPts val="0"/>
              </a:spcBef>
              <a:spcAft>
                <a:spcPts val="0"/>
              </a:spcAft>
              <a:buSzPts val="3800"/>
              <a:buAutoNum type="arabicPeriod"/>
            </a:pPr>
            <a:r>
              <a:rPr lang="en"/>
              <a:t>Background</a:t>
            </a:r>
            <a:endParaRPr/>
          </a:p>
        </p:txBody>
      </p:sp>
      <p:sp>
        <p:nvSpPr>
          <p:cNvPr id="212" name="Google Shape;212;p26"/>
          <p:cNvSpPr txBox="1"/>
          <p:nvPr>
            <p:ph idx="2" type="subTitle"/>
          </p:nvPr>
        </p:nvSpPr>
        <p:spPr>
          <a:xfrm>
            <a:off x="251521" y="3209329"/>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2"/>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Hard Model Model Tuning</a:t>
            </a:r>
            <a:endParaRPr/>
          </a:p>
        </p:txBody>
      </p:sp>
      <p:sp>
        <p:nvSpPr>
          <p:cNvPr id="657" name="Google Shape;657;p62"/>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658" name="Google Shape;658;p62"/>
          <p:cNvSpPr txBox="1"/>
          <p:nvPr>
            <p:ph idx="2" type="body"/>
          </p:nvPr>
        </p:nvSpPr>
        <p:spPr>
          <a:xfrm>
            <a:off x="251521" y="1113589"/>
            <a:ext cx="895500" cy="2679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3</a:t>
            </a:r>
            <a:endParaRPr/>
          </a:p>
        </p:txBody>
      </p:sp>
      <p:pic>
        <p:nvPicPr>
          <p:cNvPr id="659" name="Google Shape;659;p62"/>
          <p:cNvPicPr preferRelativeResize="0"/>
          <p:nvPr/>
        </p:nvPicPr>
        <p:blipFill>
          <a:blip r:embed="rId3">
            <a:alphaModFix/>
          </a:blip>
          <a:stretch>
            <a:fillRect/>
          </a:stretch>
        </p:blipFill>
        <p:spPr>
          <a:xfrm>
            <a:off x="152400" y="1533889"/>
            <a:ext cx="6029325" cy="1819275"/>
          </a:xfrm>
          <a:prstGeom prst="rect">
            <a:avLst/>
          </a:prstGeom>
          <a:noFill/>
          <a:ln>
            <a:noFill/>
          </a:ln>
        </p:spPr>
      </p:pic>
      <p:sp>
        <p:nvSpPr>
          <p:cNvPr id="660" name="Google Shape;660;p62"/>
          <p:cNvSpPr txBox="1"/>
          <p:nvPr>
            <p:ph idx="2" type="body"/>
          </p:nvPr>
        </p:nvSpPr>
        <p:spPr>
          <a:xfrm>
            <a:off x="7452421" y="3085264"/>
            <a:ext cx="895500" cy="2679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4</a:t>
            </a:r>
            <a:endParaRPr/>
          </a:p>
        </p:txBody>
      </p:sp>
      <p:pic>
        <p:nvPicPr>
          <p:cNvPr id="661" name="Google Shape;661;p62"/>
          <p:cNvPicPr preferRelativeResize="0"/>
          <p:nvPr/>
        </p:nvPicPr>
        <p:blipFill>
          <a:blip r:embed="rId4">
            <a:alphaModFix/>
          </a:blip>
          <a:stretch>
            <a:fillRect/>
          </a:stretch>
        </p:blipFill>
        <p:spPr>
          <a:xfrm>
            <a:off x="3889750" y="3579589"/>
            <a:ext cx="5028579" cy="148553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63"/>
          <p:cNvPicPr preferRelativeResize="0"/>
          <p:nvPr/>
        </p:nvPicPr>
        <p:blipFill>
          <a:blip r:embed="rId3">
            <a:alphaModFix/>
          </a:blip>
          <a:stretch>
            <a:fillRect/>
          </a:stretch>
        </p:blipFill>
        <p:spPr>
          <a:xfrm>
            <a:off x="4301175" y="2995475"/>
            <a:ext cx="4267200" cy="2148016"/>
          </a:xfrm>
          <a:prstGeom prst="rect">
            <a:avLst/>
          </a:prstGeom>
          <a:noFill/>
          <a:ln>
            <a:noFill/>
          </a:ln>
        </p:spPr>
      </p:pic>
      <p:sp>
        <p:nvSpPr>
          <p:cNvPr id="667" name="Google Shape;667;p63"/>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Hard Model Model Tuning</a:t>
            </a:r>
            <a:endParaRPr/>
          </a:p>
        </p:txBody>
      </p:sp>
      <p:sp>
        <p:nvSpPr>
          <p:cNvPr id="668" name="Google Shape;668;p63"/>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669" name="Google Shape;669;p63"/>
          <p:cNvSpPr txBox="1"/>
          <p:nvPr>
            <p:ph idx="2" type="body"/>
          </p:nvPr>
        </p:nvSpPr>
        <p:spPr>
          <a:xfrm>
            <a:off x="251521" y="1113589"/>
            <a:ext cx="895500" cy="2679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5</a:t>
            </a:r>
            <a:endParaRPr/>
          </a:p>
        </p:txBody>
      </p:sp>
      <p:sp>
        <p:nvSpPr>
          <p:cNvPr id="670" name="Google Shape;670;p63"/>
          <p:cNvSpPr txBox="1"/>
          <p:nvPr>
            <p:ph idx="2" type="body"/>
          </p:nvPr>
        </p:nvSpPr>
        <p:spPr>
          <a:xfrm>
            <a:off x="7452421" y="3085264"/>
            <a:ext cx="895500" cy="2679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6</a:t>
            </a:r>
            <a:endParaRPr/>
          </a:p>
        </p:txBody>
      </p:sp>
      <p:pic>
        <p:nvPicPr>
          <p:cNvPr id="671" name="Google Shape;671;p63"/>
          <p:cNvPicPr preferRelativeResize="0"/>
          <p:nvPr/>
        </p:nvPicPr>
        <p:blipFill>
          <a:blip r:embed="rId4">
            <a:alphaModFix/>
          </a:blip>
          <a:stretch>
            <a:fillRect/>
          </a:stretch>
        </p:blipFill>
        <p:spPr>
          <a:xfrm>
            <a:off x="152400" y="1533897"/>
            <a:ext cx="4460204" cy="1551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64"/>
          <p:cNvPicPr preferRelativeResize="0"/>
          <p:nvPr/>
        </p:nvPicPr>
        <p:blipFill>
          <a:blip r:embed="rId3">
            <a:alphaModFix/>
          </a:blip>
          <a:stretch>
            <a:fillRect/>
          </a:stretch>
        </p:blipFill>
        <p:spPr>
          <a:xfrm>
            <a:off x="2611350" y="3419475"/>
            <a:ext cx="6029325" cy="1724025"/>
          </a:xfrm>
          <a:prstGeom prst="rect">
            <a:avLst/>
          </a:prstGeom>
          <a:noFill/>
          <a:ln>
            <a:noFill/>
          </a:ln>
        </p:spPr>
      </p:pic>
      <p:sp>
        <p:nvSpPr>
          <p:cNvPr id="677" name="Google Shape;677;p64"/>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Hard Model Model Tuning</a:t>
            </a:r>
            <a:endParaRPr/>
          </a:p>
        </p:txBody>
      </p:sp>
      <p:sp>
        <p:nvSpPr>
          <p:cNvPr id="678" name="Google Shape;678;p64"/>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679" name="Google Shape;679;p64"/>
          <p:cNvSpPr txBox="1"/>
          <p:nvPr>
            <p:ph idx="2" type="body"/>
          </p:nvPr>
        </p:nvSpPr>
        <p:spPr>
          <a:xfrm>
            <a:off x="251521" y="1113589"/>
            <a:ext cx="895500" cy="2679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7</a:t>
            </a:r>
            <a:endParaRPr/>
          </a:p>
        </p:txBody>
      </p:sp>
      <p:sp>
        <p:nvSpPr>
          <p:cNvPr id="680" name="Google Shape;680;p64"/>
          <p:cNvSpPr txBox="1"/>
          <p:nvPr>
            <p:ph idx="2" type="body"/>
          </p:nvPr>
        </p:nvSpPr>
        <p:spPr>
          <a:xfrm>
            <a:off x="7452421" y="3085264"/>
            <a:ext cx="895500" cy="2679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8</a:t>
            </a:r>
            <a:endParaRPr/>
          </a:p>
        </p:txBody>
      </p:sp>
      <p:pic>
        <p:nvPicPr>
          <p:cNvPr id="681" name="Google Shape;681;p64"/>
          <p:cNvPicPr preferRelativeResize="0"/>
          <p:nvPr/>
        </p:nvPicPr>
        <p:blipFill>
          <a:blip r:embed="rId4">
            <a:alphaModFix/>
          </a:blip>
          <a:stretch>
            <a:fillRect/>
          </a:stretch>
        </p:blipFill>
        <p:spPr>
          <a:xfrm>
            <a:off x="152400" y="1533889"/>
            <a:ext cx="6029325" cy="2047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5"/>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Hard Model Model Tuning</a:t>
            </a:r>
            <a:endParaRPr/>
          </a:p>
        </p:txBody>
      </p:sp>
      <p:sp>
        <p:nvSpPr>
          <p:cNvPr id="687" name="Google Shape;687;p65"/>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688" name="Google Shape;688;p65"/>
          <p:cNvSpPr txBox="1"/>
          <p:nvPr>
            <p:ph idx="2" type="body"/>
          </p:nvPr>
        </p:nvSpPr>
        <p:spPr>
          <a:xfrm>
            <a:off x="251521" y="1113589"/>
            <a:ext cx="895500" cy="2679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9</a:t>
            </a:r>
            <a:endParaRPr/>
          </a:p>
        </p:txBody>
      </p:sp>
      <p:sp>
        <p:nvSpPr>
          <p:cNvPr id="689" name="Google Shape;689;p65"/>
          <p:cNvSpPr txBox="1"/>
          <p:nvPr>
            <p:ph idx="2" type="body"/>
          </p:nvPr>
        </p:nvSpPr>
        <p:spPr>
          <a:xfrm>
            <a:off x="7452421" y="3085264"/>
            <a:ext cx="895500" cy="2679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rPr lang="en"/>
              <a:t>Cluster 10</a:t>
            </a:r>
            <a:endParaRPr/>
          </a:p>
        </p:txBody>
      </p:sp>
      <p:pic>
        <p:nvPicPr>
          <p:cNvPr id="690" name="Google Shape;690;p65"/>
          <p:cNvPicPr preferRelativeResize="0"/>
          <p:nvPr/>
        </p:nvPicPr>
        <p:blipFill>
          <a:blip r:embed="rId3">
            <a:alphaModFix/>
          </a:blip>
          <a:stretch>
            <a:fillRect/>
          </a:stretch>
        </p:blipFill>
        <p:spPr>
          <a:xfrm>
            <a:off x="152400" y="1533889"/>
            <a:ext cx="6029325" cy="1628775"/>
          </a:xfrm>
          <a:prstGeom prst="rect">
            <a:avLst/>
          </a:prstGeom>
          <a:noFill/>
          <a:ln>
            <a:noFill/>
          </a:ln>
        </p:spPr>
      </p:pic>
      <p:pic>
        <p:nvPicPr>
          <p:cNvPr id="691" name="Google Shape;691;p65"/>
          <p:cNvPicPr preferRelativeResize="0"/>
          <p:nvPr/>
        </p:nvPicPr>
        <p:blipFill>
          <a:blip r:embed="rId4">
            <a:alphaModFix/>
          </a:blip>
          <a:stretch>
            <a:fillRect/>
          </a:stretch>
        </p:blipFill>
        <p:spPr>
          <a:xfrm>
            <a:off x="4827200" y="3353164"/>
            <a:ext cx="3752319" cy="167603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6"/>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Rating Predictors Big Dataset</a:t>
            </a:r>
            <a:endParaRPr/>
          </a:p>
        </p:txBody>
      </p:sp>
      <p:sp>
        <p:nvSpPr>
          <p:cNvPr id="697" name="Google Shape;697;p66"/>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pic>
        <p:nvPicPr>
          <p:cNvPr id="698" name="Google Shape;698;p66"/>
          <p:cNvPicPr preferRelativeResize="0"/>
          <p:nvPr/>
        </p:nvPicPr>
        <p:blipFill>
          <a:blip r:embed="rId3">
            <a:alphaModFix/>
          </a:blip>
          <a:stretch>
            <a:fillRect/>
          </a:stretch>
        </p:blipFill>
        <p:spPr>
          <a:xfrm>
            <a:off x="1993774" y="1027425"/>
            <a:ext cx="4222052" cy="4029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7"/>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704" name="Google Shape;704;p67"/>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t/>
            </a:r>
            <a:endParaRPr/>
          </a:p>
        </p:txBody>
      </p:sp>
      <p:sp>
        <p:nvSpPr>
          <p:cNvPr id="705" name="Google Shape;705;p67"/>
          <p:cNvSpPr txBox="1"/>
          <p:nvPr>
            <p:ph idx="2" type="body"/>
          </p:nvPr>
        </p:nvSpPr>
        <p:spPr>
          <a:xfrm>
            <a:off x="251520" y="1113588"/>
            <a:ext cx="8637600" cy="35643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pic>
        <p:nvPicPr>
          <p:cNvPr id="706" name="Google Shape;706;p67"/>
          <p:cNvPicPr preferRelativeResize="0"/>
          <p:nvPr/>
        </p:nvPicPr>
        <p:blipFill>
          <a:blip r:embed="rId3">
            <a:alphaModFix/>
          </a:blip>
          <a:stretch>
            <a:fillRect/>
          </a:stretch>
        </p:blipFill>
        <p:spPr>
          <a:xfrm>
            <a:off x="2210450" y="1538550"/>
            <a:ext cx="4800600" cy="3267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Background </a:t>
            </a:r>
            <a:endParaRPr/>
          </a:p>
        </p:txBody>
      </p:sp>
      <p:sp>
        <p:nvSpPr>
          <p:cNvPr id="218" name="Google Shape;218;p27"/>
          <p:cNvSpPr txBox="1"/>
          <p:nvPr>
            <p:ph idx="2" type="body"/>
          </p:nvPr>
        </p:nvSpPr>
        <p:spPr>
          <a:xfrm>
            <a:off x="251520" y="1113588"/>
            <a:ext cx="8637600" cy="3564300"/>
          </a:xfrm>
          <a:prstGeom prst="rect">
            <a:avLst/>
          </a:prstGeom>
        </p:spPr>
        <p:txBody>
          <a:bodyPr anchorCtr="0" anchor="t" bIns="34275" lIns="68575" spcFirstLastPara="1" rIns="68575" wrap="square" tIns="34275">
            <a:noAutofit/>
          </a:bodyPr>
          <a:lstStyle/>
          <a:p>
            <a:pPr indent="0" lvl="0" marL="0" rtl="0" algn="l">
              <a:spcBef>
                <a:spcPts val="200"/>
              </a:spcBef>
              <a:spcAft>
                <a:spcPts val="0"/>
              </a:spcAft>
              <a:buNone/>
            </a:pPr>
            <a:r>
              <a:t/>
            </a:r>
            <a:endParaRPr b="1" sz="1400"/>
          </a:p>
          <a:p>
            <a:pPr indent="0" lvl="0" marL="0" rtl="0" algn="l">
              <a:spcBef>
                <a:spcPts val="500"/>
              </a:spcBef>
              <a:spcAft>
                <a:spcPts val="0"/>
              </a:spcAft>
              <a:buNone/>
            </a:pPr>
            <a:r>
              <a:t/>
            </a:r>
            <a:endParaRPr b="1" sz="1400"/>
          </a:p>
          <a:p>
            <a:pPr indent="0" lvl="0" marL="0" rtl="0" algn="l">
              <a:spcBef>
                <a:spcPts val="500"/>
              </a:spcBef>
              <a:spcAft>
                <a:spcPts val="0"/>
              </a:spcAft>
              <a:buNone/>
            </a:pPr>
            <a:r>
              <a:t/>
            </a:r>
            <a:endParaRPr b="1" sz="1400"/>
          </a:p>
          <a:p>
            <a:pPr indent="0" lvl="0" marL="0" rtl="0" algn="l">
              <a:spcBef>
                <a:spcPts val="500"/>
              </a:spcBef>
              <a:spcAft>
                <a:spcPts val="0"/>
              </a:spcAft>
              <a:buNone/>
            </a:pPr>
            <a:r>
              <a:t/>
            </a:r>
            <a:endParaRPr b="1" sz="1400"/>
          </a:p>
          <a:p>
            <a:pPr indent="0" lvl="0" marL="0" rtl="0" algn="l">
              <a:spcBef>
                <a:spcPts val="500"/>
              </a:spcBef>
              <a:spcAft>
                <a:spcPts val="0"/>
              </a:spcAft>
              <a:buNone/>
            </a:pPr>
            <a:r>
              <a:rPr b="1" lang="en" sz="1400"/>
              <a:t>The Ask</a:t>
            </a:r>
            <a:r>
              <a:rPr lang="en" sz="1400"/>
              <a:t>:</a:t>
            </a:r>
            <a:endParaRPr sz="1400"/>
          </a:p>
          <a:p>
            <a:pPr indent="0" lvl="0" marL="0" rtl="0" algn="ctr">
              <a:spcBef>
                <a:spcPts val="500"/>
              </a:spcBef>
              <a:spcAft>
                <a:spcPts val="0"/>
              </a:spcAft>
              <a:buNone/>
            </a:pPr>
            <a:r>
              <a:rPr b="1" i="1" lang="en" sz="1600"/>
              <a:t>Which </a:t>
            </a:r>
            <a:r>
              <a:rPr b="1" i="1" lang="en" sz="1600"/>
              <a:t>individual</a:t>
            </a:r>
            <a:r>
              <a:rPr b="1" i="1" lang="en" sz="1600"/>
              <a:t> customers are considered to be</a:t>
            </a:r>
            <a:endParaRPr b="1" i="1" sz="1600"/>
          </a:p>
          <a:p>
            <a:pPr indent="0" lvl="0" marL="0" rtl="0" algn="ctr">
              <a:spcBef>
                <a:spcPts val="500"/>
              </a:spcBef>
              <a:spcAft>
                <a:spcPts val="0"/>
              </a:spcAft>
              <a:buNone/>
            </a:pPr>
            <a:r>
              <a:rPr b="1" i="1" lang="en" sz="1600"/>
              <a:t>high risk for </a:t>
            </a:r>
            <a:r>
              <a:rPr b="1" i="1" lang="en" sz="1600">
                <a:solidFill>
                  <a:srgbClr val="ED037C"/>
                </a:solidFill>
              </a:rPr>
              <a:t>money </a:t>
            </a:r>
            <a:r>
              <a:rPr b="1" i="1" lang="en" sz="1600">
                <a:solidFill>
                  <a:srgbClr val="ED037C"/>
                </a:solidFill>
              </a:rPr>
              <a:t>laundering</a:t>
            </a:r>
            <a:r>
              <a:rPr b="1" i="1" lang="en" sz="1600"/>
              <a:t>?</a:t>
            </a:r>
            <a:endParaRPr b="1" i="1" sz="1600"/>
          </a:p>
          <a:p>
            <a:pPr indent="0" lvl="0" marL="0" rtl="0" algn="l">
              <a:spcBef>
                <a:spcPts val="500"/>
              </a:spcBef>
              <a:spcAft>
                <a:spcPts val="0"/>
              </a:spcAft>
              <a:buNone/>
            </a:pPr>
            <a:r>
              <a:t/>
            </a:r>
            <a:endParaRPr sz="1300"/>
          </a:p>
          <a:p>
            <a:pPr indent="0" lvl="0" marL="0" rtl="0" algn="l">
              <a:spcBef>
                <a:spcPts val="500"/>
              </a:spcBef>
              <a:spcAft>
                <a:spcPts val="0"/>
              </a:spcAft>
              <a:buNone/>
            </a:pPr>
            <a:r>
              <a:rPr b="1" lang="en" sz="1400"/>
              <a:t>Background</a:t>
            </a:r>
            <a:r>
              <a:rPr lang="en" sz="1300"/>
              <a:t>:</a:t>
            </a:r>
            <a:endParaRPr sz="1300"/>
          </a:p>
          <a:p>
            <a:pPr indent="-317500" lvl="0" marL="457200" rtl="0" algn="l">
              <a:lnSpc>
                <a:spcPct val="115000"/>
              </a:lnSpc>
              <a:spcBef>
                <a:spcPts val="500"/>
              </a:spcBef>
              <a:spcAft>
                <a:spcPts val="0"/>
              </a:spcAft>
              <a:buSzPts val="1400"/>
              <a:buChar char="-"/>
            </a:pPr>
            <a:r>
              <a:rPr lang="en" sz="1200">
                <a:solidFill>
                  <a:srgbClr val="000000"/>
                </a:solidFill>
              </a:rPr>
              <a:t>Money laundering is an </a:t>
            </a:r>
            <a:r>
              <a:rPr b="1" lang="en" sz="1200">
                <a:solidFill>
                  <a:srgbClr val="ED037C"/>
                </a:solidFill>
              </a:rPr>
              <a:t>illegal</a:t>
            </a:r>
            <a:r>
              <a:rPr b="1" lang="en" sz="1200">
                <a:solidFill>
                  <a:srgbClr val="ED037C"/>
                </a:solidFill>
              </a:rPr>
              <a:t> action</a:t>
            </a:r>
            <a:r>
              <a:rPr lang="en" sz="1200">
                <a:solidFill>
                  <a:srgbClr val="000000"/>
                </a:solidFill>
              </a:rPr>
              <a:t> to use layering of accounts to clean dirty money</a:t>
            </a:r>
            <a:endParaRPr b="1" sz="1200">
              <a:solidFill>
                <a:srgbClr val="ED037C"/>
              </a:solidFill>
            </a:endParaRPr>
          </a:p>
          <a:p>
            <a:pPr indent="-317500" lvl="0" marL="457200" rtl="0" algn="l">
              <a:lnSpc>
                <a:spcPct val="115000"/>
              </a:lnSpc>
              <a:spcBef>
                <a:spcPts val="0"/>
              </a:spcBef>
              <a:spcAft>
                <a:spcPts val="0"/>
              </a:spcAft>
              <a:buSzPts val="1400"/>
              <a:buChar char="-"/>
            </a:pPr>
            <a:r>
              <a:rPr b="1" lang="en" sz="1200">
                <a:solidFill>
                  <a:srgbClr val="ED037C"/>
                </a:solidFill>
              </a:rPr>
              <a:t>2 - 5% of Global Economy</a:t>
            </a:r>
            <a:r>
              <a:rPr lang="en" sz="1200">
                <a:solidFill>
                  <a:srgbClr val="ED037C"/>
                </a:solidFill>
              </a:rPr>
              <a:t> </a:t>
            </a:r>
            <a:r>
              <a:rPr lang="en" sz="1200">
                <a:solidFill>
                  <a:srgbClr val="000000"/>
                </a:solidFill>
              </a:rPr>
              <a:t>are associated with Money l</a:t>
            </a:r>
            <a:r>
              <a:rPr lang="en" sz="1200">
                <a:solidFill>
                  <a:srgbClr val="000000"/>
                </a:solidFill>
              </a:rPr>
              <a:t>aundering</a:t>
            </a:r>
            <a:r>
              <a:rPr lang="en" sz="1200">
                <a:solidFill>
                  <a:srgbClr val="000000"/>
                </a:solidFill>
              </a:rPr>
              <a:t> </a:t>
            </a:r>
            <a:endParaRPr b="1" sz="1200">
              <a:solidFill>
                <a:srgbClr val="4BACC6"/>
              </a:solidFill>
            </a:endParaRPr>
          </a:p>
          <a:p>
            <a:pPr indent="-317500" lvl="0" marL="457200" rtl="0" algn="l">
              <a:lnSpc>
                <a:spcPct val="115000"/>
              </a:lnSpc>
              <a:spcBef>
                <a:spcPts val="0"/>
              </a:spcBef>
              <a:spcAft>
                <a:spcPts val="0"/>
              </a:spcAft>
              <a:buSzPts val="1400"/>
              <a:buChar char="-"/>
            </a:pPr>
            <a:r>
              <a:rPr lang="en" sz="1200">
                <a:solidFill>
                  <a:srgbClr val="000000"/>
                </a:solidFill>
              </a:rPr>
              <a:t>Scotiabank has labeled a few data with the risk profile for money </a:t>
            </a:r>
            <a:r>
              <a:rPr lang="en" sz="1200">
                <a:solidFill>
                  <a:srgbClr val="000000"/>
                </a:solidFill>
              </a:rPr>
              <a:t>laundering and wish to use those to </a:t>
            </a:r>
            <a:r>
              <a:rPr b="1" lang="en" sz="1200">
                <a:solidFill>
                  <a:srgbClr val="ED037C"/>
                </a:solidFill>
              </a:rPr>
              <a:t>identify all the accounts </a:t>
            </a:r>
            <a:r>
              <a:rPr b="1" lang="en" sz="1200">
                <a:solidFill>
                  <a:srgbClr val="ED037C"/>
                </a:solidFill>
              </a:rPr>
              <a:t>with high risks </a:t>
            </a:r>
            <a:endParaRPr b="1" sz="1400">
              <a:solidFill>
                <a:srgbClr val="ED037C"/>
              </a:solidFill>
            </a:endParaRPr>
          </a:p>
          <a:p>
            <a:pPr indent="0" lvl="0" marL="0" rtl="0" algn="l">
              <a:spcBef>
                <a:spcPts val="200"/>
              </a:spcBef>
              <a:spcAft>
                <a:spcPts val="500"/>
              </a:spcAft>
              <a:buNone/>
            </a:pPr>
            <a:r>
              <a:t/>
            </a:r>
            <a:endParaRPr/>
          </a:p>
        </p:txBody>
      </p:sp>
      <p:sp>
        <p:nvSpPr>
          <p:cNvPr id="219" name="Google Shape;219;p27"/>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Anti Money Laundering</a:t>
            </a:r>
            <a:r>
              <a:rPr lang="en"/>
              <a:t>(AML)</a:t>
            </a:r>
            <a:endParaRPr/>
          </a:p>
        </p:txBody>
      </p:sp>
      <p:pic>
        <p:nvPicPr>
          <p:cNvPr id="220" name="Google Shape;220;p27"/>
          <p:cNvPicPr preferRelativeResize="0"/>
          <p:nvPr/>
        </p:nvPicPr>
        <p:blipFill>
          <a:blip r:embed="rId3">
            <a:alphaModFix/>
          </a:blip>
          <a:stretch>
            <a:fillRect/>
          </a:stretch>
        </p:blipFill>
        <p:spPr>
          <a:xfrm>
            <a:off x="7700125" y="2431137"/>
            <a:ext cx="929225" cy="929225"/>
          </a:xfrm>
          <a:prstGeom prst="rect">
            <a:avLst/>
          </a:prstGeom>
          <a:noFill/>
          <a:ln>
            <a:noFill/>
          </a:ln>
        </p:spPr>
      </p:pic>
      <p:pic>
        <p:nvPicPr>
          <p:cNvPr id="221" name="Google Shape;221;p27"/>
          <p:cNvPicPr preferRelativeResize="0"/>
          <p:nvPr/>
        </p:nvPicPr>
        <p:blipFill>
          <a:blip r:embed="rId4">
            <a:alphaModFix/>
          </a:blip>
          <a:stretch>
            <a:fillRect/>
          </a:stretch>
        </p:blipFill>
        <p:spPr>
          <a:xfrm>
            <a:off x="2485800" y="1275151"/>
            <a:ext cx="4169051" cy="929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idx="1" type="body"/>
          </p:nvPr>
        </p:nvSpPr>
        <p:spPr>
          <a:xfrm>
            <a:off x="0" y="0"/>
            <a:ext cx="9144000" cy="2409600"/>
          </a:xfrm>
          <a:prstGeom prst="rect">
            <a:avLst/>
          </a:prstGeom>
        </p:spPr>
        <p:txBody>
          <a:bodyPr anchorCtr="0" anchor="t" bIns="34275" lIns="68575" spcFirstLastPara="1" rIns="68575" wrap="square" tIns="34275">
            <a:noAutofit/>
          </a:bodyPr>
          <a:lstStyle/>
          <a:p>
            <a:pPr indent="0" lvl="0" marL="0" rtl="0" algn="l">
              <a:spcBef>
                <a:spcPts val="200"/>
              </a:spcBef>
              <a:spcAft>
                <a:spcPts val="500"/>
              </a:spcAft>
              <a:buNone/>
            </a:pPr>
            <a:r>
              <a:t/>
            </a:r>
            <a:endParaRPr/>
          </a:p>
        </p:txBody>
      </p:sp>
      <p:sp>
        <p:nvSpPr>
          <p:cNvPr id="227" name="Google Shape;227;p28"/>
          <p:cNvSpPr txBox="1"/>
          <p:nvPr>
            <p:ph type="ctrTitle"/>
          </p:nvPr>
        </p:nvSpPr>
        <p:spPr>
          <a:xfrm>
            <a:off x="251521" y="2787774"/>
            <a:ext cx="7200900" cy="42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2. Data Processing &amp; EDA</a:t>
            </a:r>
            <a:endParaRPr/>
          </a:p>
        </p:txBody>
      </p:sp>
      <p:sp>
        <p:nvSpPr>
          <p:cNvPr id="228" name="Google Shape;228;p28"/>
          <p:cNvSpPr txBox="1"/>
          <p:nvPr>
            <p:ph idx="2" type="subTitle"/>
          </p:nvPr>
        </p:nvSpPr>
        <p:spPr>
          <a:xfrm>
            <a:off x="251521" y="3209329"/>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Preliminary</a:t>
            </a:r>
            <a:r>
              <a:rPr lang="en"/>
              <a:t>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9"/>
          <p:cNvPicPr preferRelativeResize="0"/>
          <p:nvPr/>
        </p:nvPicPr>
        <p:blipFill rotWithShape="1">
          <a:blip r:embed="rId3">
            <a:alphaModFix/>
          </a:blip>
          <a:srcRect b="2620" l="0" r="0" t="11741"/>
          <a:stretch/>
        </p:blipFill>
        <p:spPr>
          <a:xfrm>
            <a:off x="6210825" y="2570263"/>
            <a:ext cx="2520374" cy="2371532"/>
          </a:xfrm>
          <a:prstGeom prst="rect">
            <a:avLst/>
          </a:prstGeom>
          <a:noFill/>
          <a:ln>
            <a:noFill/>
          </a:ln>
        </p:spPr>
      </p:pic>
      <p:sp>
        <p:nvSpPr>
          <p:cNvPr id="234" name="Google Shape;234;p29"/>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Preprocessing</a:t>
            </a:r>
            <a:endParaRPr/>
          </a:p>
        </p:txBody>
      </p:sp>
      <p:sp>
        <p:nvSpPr>
          <p:cNvPr id="235" name="Google Shape;235;p29"/>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Data Overview</a:t>
            </a:r>
            <a:endParaRPr/>
          </a:p>
        </p:txBody>
      </p:sp>
      <p:pic>
        <p:nvPicPr>
          <p:cNvPr id="236" name="Google Shape;236;p29"/>
          <p:cNvPicPr preferRelativeResize="0"/>
          <p:nvPr/>
        </p:nvPicPr>
        <p:blipFill>
          <a:blip r:embed="rId4">
            <a:alphaModFix/>
          </a:blip>
          <a:stretch>
            <a:fillRect/>
          </a:stretch>
        </p:blipFill>
        <p:spPr>
          <a:xfrm>
            <a:off x="5235375" y="159649"/>
            <a:ext cx="2099175" cy="467875"/>
          </a:xfrm>
          <a:prstGeom prst="rect">
            <a:avLst/>
          </a:prstGeom>
          <a:noFill/>
          <a:ln>
            <a:noFill/>
          </a:ln>
        </p:spPr>
      </p:pic>
      <p:sp>
        <p:nvSpPr>
          <p:cNvPr id="237" name="Google Shape;237;p29"/>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238" name="Google Shape;238;p29"/>
          <p:cNvSpPr txBox="1"/>
          <p:nvPr/>
        </p:nvSpPr>
        <p:spPr>
          <a:xfrm>
            <a:off x="251525" y="1120100"/>
            <a:ext cx="39918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rPr>
              <a:t>Dataset Used </a:t>
            </a:r>
            <a:endParaRPr>
              <a:solidFill>
                <a:srgbClr val="FFFFFF"/>
              </a:solidFill>
            </a:endParaRPr>
          </a:p>
        </p:txBody>
      </p:sp>
      <p:sp>
        <p:nvSpPr>
          <p:cNvPr id="239" name="Google Shape;239;p29"/>
          <p:cNvSpPr txBox="1"/>
          <p:nvPr/>
        </p:nvSpPr>
        <p:spPr>
          <a:xfrm>
            <a:off x="4484075" y="1120100"/>
            <a:ext cx="43806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rPr>
              <a:t>Assumption</a:t>
            </a:r>
            <a:endParaRPr>
              <a:solidFill>
                <a:srgbClr val="FFFFFF"/>
              </a:solidFill>
              <a:latin typeface="Roboto"/>
              <a:ea typeface="Roboto"/>
              <a:cs typeface="Roboto"/>
              <a:sym typeface="Roboto"/>
            </a:endParaRPr>
          </a:p>
        </p:txBody>
      </p:sp>
      <p:sp>
        <p:nvSpPr>
          <p:cNvPr id="240" name="Google Shape;240;p29"/>
          <p:cNvSpPr txBox="1"/>
          <p:nvPr/>
        </p:nvSpPr>
        <p:spPr>
          <a:xfrm>
            <a:off x="276150" y="2266975"/>
            <a:ext cx="8591700" cy="281400"/>
          </a:xfrm>
          <a:prstGeom prst="rect">
            <a:avLst/>
          </a:prstGeom>
          <a:solidFill>
            <a:srgbClr val="ED03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rPr>
              <a:t>Preprocessing </a:t>
            </a:r>
            <a:endParaRPr>
              <a:solidFill>
                <a:srgbClr val="FFFFFF"/>
              </a:solidFill>
            </a:endParaRPr>
          </a:p>
        </p:txBody>
      </p:sp>
      <p:sp>
        <p:nvSpPr>
          <p:cNvPr id="241" name="Google Shape;241;p29"/>
          <p:cNvSpPr txBox="1"/>
          <p:nvPr/>
        </p:nvSpPr>
        <p:spPr>
          <a:xfrm>
            <a:off x="212550" y="1397138"/>
            <a:ext cx="4110600" cy="804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500"/>
              </a:spcBef>
              <a:spcAft>
                <a:spcPts val="0"/>
              </a:spcAft>
              <a:buClr>
                <a:srgbClr val="262626"/>
              </a:buClr>
              <a:buSzPts val="1200"/>
              <a:buChar char="●"/>
            </a:pPr>
            <a:r>
              <a:rPr lang="en" sz="1100">
                <a:solidFill>
                  <a:srgbClr val="262626"/>
                </a:solidFill>
              </a:rPr>
              <a:t>Customer data </a:t>
            </a:r>
            <a:endParaRPr sz="1100">
              <a:solidFill>
                <a:srgbClr val="262626"/>
              </a:solidFill>
            </a:endParaRPr>
          </a:p>
          <a:p>
            <a:pPr indent="-304800" lvl="0" marL="457200" marR="0" rtl="0" algn="l">
              <a:lnSpc>
                <a:spcPct val="150000"/>
              </a:lnSpc>
              <a:spcBef>
                <a:spcPts val="500"/>
              </a:spcBef>
              <a:spcAft>
                <a:spcPts val="0"/>
              </a:spcAft>
              <a:buClr>
                <a:srgbClr val="262626"/>
              </a:buClr>
              <a:buSzPts val="1200"/>
              <a:buChar char="●"/>
            </a:pPr>
            <a:r>
              <a:rPr lang="en" sz="1100">
                <a:solidFill>
                  <a:srgbClr val="262626"/>
                </a:solidFill>
              </a:rPr>
              <a:t>Transaction data</a:t>
            </a:r>
            <a:endParaRPr sz="1100">
              <a:solidFill>
                <a:srgbClr val="262626"/>
              </a:solidFill>
            </a:endParaRPr>
          </a:p>
        </p:txBody>
      </p:sp>
      <p:sp>
        <p:nvSpPr>
          <p:cNvPr id="242" name="Google Shape;242;p29"/>
          <p:cNvSpPr txBox="1"/>
          <p:nvPr/>
        </p:nvSpPr>
        <p:spPr>
          <a:xfrm>
            <a:off x="4455425" y="1485649"/>
            <a:ext cx="4437900" cy="626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Training set is</a:t>
            </a:r>
            <a:r>
              <a:rPr b="1" lang="en" sz="1100">
                <a:solidFill>
                  <a:srgbClr val="ED037C"/>
                </a:solidFill>
              </a:rPr>
              <a:t> not a full representation of the big dataset </a:t>
            </a:r>
            <a:endParaRPr sz="1100">
              <a:solidFill>
                <a:schemeClr val="dk1"/>
              </a:solidFill>
            </a:endParaRPr>
          </a:p>
          <a:p>
            <a:pPr indent="-304800" lvl="1" marL="914400" rtl="0" algn="l">
              <a:lnSpc>
                <a:spcPct val="100000"/>
              </a:lnSpc>
              <a:spcBef>
                <a:spcPts val="500"/>
              </a:spcBef>
              <a:spcAft>
                <a:spcPts val="0"/>
              </a:spcAft>
              <a:buClr>
                <a:srgbClr val="262626"/>
              </a:buClr>
              <a:buSzPts val="1200"/>
              <a:buChar char="○"/>
            </a:pPr>
            <a:r>
              <a:rPr lang="en" sz="900">
                <a:solidFill>
                  <a:srgbClr val="262626"/>
                </a:solidFill>
              </a:rPr>
              <a:t>Emphasis on the </a:t>
            </a:r>
            <a:r>
              <a:rPr b="1" lang="en" sz="1000">
                <a:solidFill>
                  <a:srgbClr val="ED037C"/>
                </a:solidFill>
              </a:rPr>
              <a:t>Canadian individual customers</a:t>
            </a:r>
            <a:endParaRPr sz="900">
              <a:solidFill>
                <a:srgbClr val="262626"/>
              </a:solidFill>
            </a:endParaRPr>
          </a:p>
        </p:txBody>
      </p:sp>
      <p:pic>
        <p:nvPicPr>
          <p:cNvPr id="243" name="Google Shape;243;p29"/>
          <p:cNvPicPr preferRelativeResize="0"/>
          <p:nvPr/>
        </p:nvPicPr>
        <p:blipFill>
          <a:blip r:embed="rId5">
            <a:alphaModFix/>
          </a:blip>
          <a:stretch>
            <a:fillRect/>
          </a:stretch>
        </p:blipFill>
        <p:spPr>
          <a:xfrm>
            <a:off x="2013488" y="1785385"/>
            <a:ext cx="467875" cy="467856"/>
          </a:xfrm>
          <a:prstGeom prst="rect">
            <a:avLst/>
          </a:prstGeom>
          <a:noFill/>
          <a:ln>
            <a:noFill/>
          </a:ln>
        </p:spPr>
      </p:pic>
      <p:pic>
        <p:nvPicPr>
          <p:cNvPr id="244" name="Google Shape;244;p29"/>
          <p:cNvPicPr preferRelativeResize="0"/>
          <p:nvPr/>
        </p:nvPicPr>
        <p:blipFill>
          <a:blip r:embed="rId6">
            <a:alphaModFix/>
          </a:blip>
          <a:stretch>
            <a:fillRect/>
          </a:stretch>
        </p:blipFill>
        <p:spPr>
          <a:xfrm>
            <a:off x="2096401" y="1475749"/>
            <a:ext cx="342900" cy="342900"/>
          </a:xfrm>
          <a:prstGeom prst="rect">
            <a:avLst/>
          </a:prstGeom>
          <a:noFill/>
          <a:ln>
            <a:noFill/>
          </a:ln>
        </p:spPr>
      </p:pic>
      <p:pic>
        <p:nvPicPr>
          <p:cNvPr id="245" name="Google Shape;245;p29"/>
          <p:cNvPicPr preferRelativeResize="0"/>
          <p:nvPr/>
        </p:nvPicPr>
        <p:blipFill rotWithShape="1">
          <a:blip r:embed="rId7">
            <a:alphaModFix/>
          </a:blip>
          <a:srcRect b="89475" l="10671" r="74784" t="935"/>
          <a:stretch/>
        </p:blipFill>
        <p:spPr>
          <a:xfrm>
            <a:off x="5675200" y="4438525"/>
            <a:ext cx="645815" cy="467875"/>
          </a:xfrm>
          <a:prstGeom prst="rect">
            <a:avLst/>
          </a:prstGeom>
          <a:noFill/>
          <a:ln>
            <a:noFill/>
          </a:ln>
        </p:spPr>
      </p:pic>
      <p:sp>
        <p:nvSpPr>
          <p:cNvPr id="246" name="Google Shape;246;p29"/>
          <p:cNvSpPr txBox="1"/>
          <p:nvPr/>
        </p:nvSpPr>
        <p:spPr>
          <a:xfrm>
            <a:off x="6442175" y="4747825"/>
            <a:ext cx="2389200" cy="237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500"/>
              </a:spcBef>
              <a:spcAft>
                <a:spcPts val="0"/>
              </a:spcAft>
              <a:buNone/>
            </a:pPr>
            <a:r>
              <a:rPr b="1" i="1" lang="en" sz="1100" u="sng">
                <a:solidFill>
                  <a:srgbClr val="ED037C"/>
                </a:solidFill>
              </a:rPr>
              <a:t>Country</a:t>
            </a:r>
            <a:r>
              <a:rPr lang="en" sz="1100">
                <a:solidFill>
                  <a:srgbClr val="262626"/>
                </a:solidFill>
              </a:rPr>
              <a:t>: Canada vs Others</a:t>
            </a:r>
            <a:endParaRPr sz="1100">
              <a:solidFill>
                <a:srgbClr val="262626"/>
              </a:solidFill>
            </a:endParaRPr>
          </a:p>
        </p:txBody>
      </p:sp>
      <p:pic>
        <p:nvPicPr>
          <p:cNvPr id="247" name="Google Shape;247;p29"/>
          <p:cNvPicPr preferRelativeResize="0"/>
          <p:nvPr/>
        </p:nvPicPr>
        <p:blipFill>
          <a:blip r:embed="rId8">
            <a:alphaModFix/>
          </a:blip>
          <a:stretch>
            <a:fillRect/>
          </a:stretch>
        </p:blipFill>
        <p:spPr>
          <a:xfrm>
            <a:off x="580775" y="2613300"/>
            <a:ext cx="4311474" cy="2371524"/>
          </a:xfrm>
          <a:prstGeom prst="rect">
            <a:avLst/>
          </a:prstGeom>
          <a:noFill/>
          <a:ln>
            <a:noFill/>
          </a:ln>
        </p:spPr>
      </p:pic>
      <p:sp>
        <p:nvSpPr>
          <p:cNvPr id="248" name="Google Shape;248;p29"/>
          <p:cNvSpPr txBox="1"/>
          <p:nvPr/>
        </p:nvSpPr>
        <p:spPr>
          <a:xfrm>
            <a:off x="8254225" y="4851000"/>
            <a:ext cx="94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Appendix </a:t>
            </a:r>
            <a:r>
              <a:rPr lang="en" sz="700"/>
              <a:t>Attached</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Exploratory</a:t>
            </a:r>
            <a:r>
              <a:rPr lang="en"/>
              <a:t> Data Analysis </a:t>
            </a:r>
            <a:endParaRPr/>
          </a:p>
        </p:txBody>
      </p:sp>
      <p:sp>
        <p:nvSpPr>
          <p:cNvPr id="254" name="Google Shape;254;p30"/>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Key factors </a:t>
            </a:r>
            <a:endParaRPr/>
          </a:p>
        </p:txBody>
      </p:sp>
      <p:pic>
        <p:nvPicPr>
          <p:cNvPr id="255" name="Google Shape;255;p30"/>
          <p:cNvPicPr preferRelativeResize="0"/>
          <p:nvPr/>
        </p:nvPicPr>
        <p:blipFill rotWithShape="1">
          <a:blip r:embed="rId3">
            <a:alphaModFix/>
          </a:blip>
          <a:srcRect b="3405" l="0" r="0" t="10595"/>
          <a:stretch/>
        </p:blipFill>
        <p:spPr>
          <a:xfrm>
            <a:off x="153425" y="1113600"/>
            <a:ext cx="3458126" cy="3267627"/>
          </a:xfrm>
          <a:prstGeom prst="rect">
            <a:avLst/>
          </a:prstGeom>
          <a:noFill/>
          <a:ln>
            <a:noFill/>
          </a:ln>
        </p:spPr>
      </p:pic>
      <p:pic>
        <p:nvPicPr>
          <p:cNvPr id="256" name="Google Shape;256;p30"/>
          <p:cNvPicPr preferRelativeResize="0"/>
          <p:nvPr/>
        </p:nvPicPr>
        <p:blipFill rotWithShape="1">
          <a:blip r:embed="rId4">
            <a:alphaModFix/>
          </a:blip>
          <a:srcRect b="2428" l="0" r="0" t="10539"/>
          <a:stretch/>
        </p:blipFill>
        <p:spPr>
          <a:xfrm>
            <a:off x="3544675" y="1113600"/>
            <a:ext cx="3458100" cy="3437579"/>
          </a:xfrm>
          <a:prstGeom prst="rect">
            <a:avLst/>
          </a:prstGeom>
          <a:noFill/>
          <a:ln>
            <a:noFill/>
          </a:ln>
        </p:spPr>
      </p:pic>
      <p:pic>
        <p:nvPicPr>
          <p:cNvPr id="257" name="Google Shape;257;p30"/>
          <p:cNvPicPr preferRelativeResize="0"/>
          <p:nvPr/>
        </p:nvPicPr>
        <p:blipFill rotWithShape="1">
          <a:blip r:embed="rId5">
            <a:alphaModFix/>
          </a:blip>
          <a:srcRect b="89475" l="10671" r="74784" t="935"/>
          <a:stretch/>
        </p:blipFill>
        <p:spPr>
          <a:xfrm>
            <a:off x="7043850" y="1113600"/>
            <a:ext cx="1221100" cy="884648"/>
          </a:xfrm>
          <a:prstGeom prst="rect">
            <a:avLst/>
          </a:prstGeom>
          <a:noFill/>
          <a:ln>
            <a:noFill/>
          </a:ln>
        </p:spPr>
      </p:pic>
      <p:sp>
        <p:nvSpPr>
          <p:cNvPr id="258" name="Google Shape;258;p30"/>
          <p:cNvSpPr txBox="1"/>
          <p:nvPr/>
        </p:nvSpPr>
        <p:spPr>
          <a:xfrm>
            <a:off x="153425" y="4450750"/>
            <a:ext cx="3694800" cy="6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1" lang="en" sz="1100" u="sng">
                <a:solidFill>
                  <a:srgbClr val="ED037C"/>
                </a:solidFill>
              </a:rPr>
              <a:t>Customer Status</a:t>
            </a:r>
            <a:r>
              <a:rPr i="1" lang="en" sz="1100" u="sng">
                <a:solidFill>
                  <a:srgbClr val="262626"/>
                </a:solidFill>
              </a:rPr>
              <a:t>: </a:t>
            </a:r>
            <a:endParaRPr i="1" sz="1100" u="sng">
              <a:solidFill>
                <a:srgbClr val="262626"/>
              </a:solidFill>
            </a:endParaRPr>
          </a:p>
          <a:p>
            <a:pPr indent="0" lvl="0" marL="0" marR="0" rtl="0" algn="ctr">
              <a:lnSpc>
                <a:spcPct val="100000"/>
              </a:lnSpc>
              <a:spcBef>
                <a:spcPts val="0"/>
              </a:spcBef>
              <a:spcAft>
                <a:spcPts val="0"/>
              </a:spcAft>
              <a:buNone/>
            </a:pPr>
            <a:r>
              <a:rPr lang="en" sz="1100">
                <a:solidFill>
                  <a:srgbClr val="262626"/>
                </a:solidFill>
              </a:rPr>
              <a:t>Active vs Others(Pending, Not a customer &amp; Inactive) </a:t>
            </a:r>
            <a:endParaRPr sz="1100">
              <a:solidFill>
                <a:srgbClr val="262626"/>
              </a:solidFill>
            </a:endParaRPr>
          </a:p>
        </p:txBody>
      </p:sp>
      <p:sp>
        <p:nvSpPr>
          <p:cNvPr id="259" name="Google Shape;259;p30"/>
          <p:cNvSpPr txBox="1"/>
          <p:nvPr/>
        </p:nvSpPr>
        <p:spPr>
          <a:xfrm>
            <a:off x="7002775" y="2437800"/>
            <a:ext cx="2002500" cy="183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u="sng">
                <a:solidFill>
                  <a:srgbClr val="262626"/>
                </a:solidFill>
              </a:rPr>
              <a:t>Non Active User:</a:t>
            </a:r>
            <a:endParaRPr sz="1100" u="sng">
              <a:solidFill>
                <a:srgbClr val="262626"/>
              </a:solidFill>
            </a:endParaRPr>
          </a:p>
          <a:p>
            <a:pPr indent="-304800" lvl="0" marL="457200" rtl="0" algn="l">
              <a:lnSpc>
                <a:spcPct val="100000"/>
              </a:lnSpc>
              <a:spcBef>
                <a:spcPts val="0"/>
              </a:spcBef>
              <a:spcAft>
                <a:spcPts val="0"/>
              </a:spcAft>
              <a:buClr>
                <a:srgbClr val="262626"/>
              </a:buClr>
              <a:buSzPts val="1200"/>
              <a:buChar char="●"/>
            </a:pPr>
            <a:r>
              <a:rPr b="1" lang="en" sz="1100">
                <a:solidFill>
                  <a:srgbClr val="ED037C"/>
                </a:solidFill>
              </a:rPr>
              <a:t>high risk</a:t>
            </a:r>
            <a:r>
              <a:rPr lang="en" sz="1100">
                <a:solidFill>
                  <a:srgbClr val="262626"/>
                </a:solidFill>
              </a:rPr>
              <a:t> of </a:t>
            </a:r>
            <a:r>
              <a:rPr lang="en" sz="1100">
                <a:solidFill>
                  <a:srgbClr val="262626"/>
                </a:solidFill>
              </a:rPr>
              <a:t>potential</a:t>
            </a:r>
            <a:r>
              <a:rPr lang="en" sz="1100">
                <a:solidFill>
                  <a:srgbClr val="262626"/>
                </a:solidFill>
              </a:rPr>
              <a:t> money </a:t>
            </a:r>
            <a:r>
              <a:rPr lang="en" sz="1100">
                <a:solidFill>
                  <a:srgbClr val="262626"/>
                </a:solidFill>
              </a:rPr>
              <a:t>laundry</a:t>
            </a:r>
            <a:endParaRPr sz="1200"/>
          </a:p>
          <a:p>
            <a:pPr indent="0" lvl="0" marL="0" rtl="0" algn="l">
              <a:lnSpc>
                <a:spcPct val="100000"/>
              </a:lnSpc>
              <a:spcBef>
                <a:spcPts val="0"/>
              </a:spcBef>
              <a:spcAft>
                <a:spcPts val="0"/>
              </a:spcAft>
              <a:buNone/>
            </a:pPr>
            <a:r>
              <a:rPr lang="en" sz="1100" u="sng">
                <a:solidFill>
                  <a:srgbClr val="262626"/>
                </a:solidFill>
              </a:rPr>
              <a:t>Retired </a:t>
            </a:r>
            <a:endParaRPr sz="1100" u="sng">
              <a:solidFill>
                <a:srgbClr val="262626"/>
              </a:solidFill>
            </a:endParaRPr>
          </a:p>
          <a:p>
            <a:pPr indent="-298450" lvl="0" marL="457200" rtl="0" algn="l">
              <a:lnSpc>
                <a:spcPct val="100000"/>
              </a:lnSpc>
              <a:spcBef>
                <a:spcPts val="0"/>
              </a:spcBef>
              <a:spcAft>
                <a:spcPts val="0"/>
              </a:spcAft>
              <a:buClr>
                <a:srgbClr val="262626"/>
              </a:buClr>
              <a:buSzPts val="1100"/>
              <a:buChar char="●"/>
            </a:pPr>
            <a:r>
              <a:rPr lang="en" sz="1100">
                <a:solidFill>
                  <a:srgbClr val="262626"/>
                </a:solidFill>
              </a:rPr>
              <a:t>less likely to have high risk, but have </a:t>
            </a:r>
            <a:r>
              <a:rPr b="1" lang="en" sz="1100">
                <a:solidFill>
                  <a:srgbClr val="ED037C"/>
                </a:solidFill>
              </a:rPr>
              <a:t>high medium risk</a:t>
            </a:r>
            <a:endParaRPr b="1" sz="1100">
              <a:solidFill>
                <a:srgbClr val="ED037C"/>
              </a:solidFill>
            </a:endParaRPr>
          </a:p>
          <a:p>
            <a:pPr indent="0" lvl="0" marL="457200" rtl="0" algn="l">
              <a:lnSpc>
                <a:spcPct val="100000"/>
              </a:lnSpc>
              <a:spcBef>
                <a:spcPts val="0"/>
              </a:spcBef>
              <a:spcAft>
                <a:spcPts val="0"/>
              </a:spcAft>
              <a:buNone/>
            </a:pPr>
            <a:r>
              <a:t/>
            </a:r>
            <a:endParaRPr sz="1100">
              <a:solidFill>
                <a:srgbClr val="262626"/>
              </a:solidFill>
            </a:endParaRPr>
          </a:p>
        </p:txBody>
      </p:sp>
      <p:sp>
        <p:nvSpPr>
          <p:cNvPr id="260" name="Google Shape;260;p30"/>
          <p:cNvSpPr txBox="1"/>
          <p:nvPr/>
        </p:nvSpPr>
        <p:spPr>
          <a:xfrm>
            <a:off x="3442075" y="4450750"/>
            <a:ext cx="3663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100" u="sng">
                <a:solidFill>
                  <a:srgbClr val="ED037C"/>
                </a:solidFill>
              </a:rPr>
              <a:t>Occupation Code</a:t>
            </a:r>
            <a:r>
              <a:rPr i="1" lang="en" sz="1100" u="sng">
                <a:solidFill>
                  <a:srgbClr val="262626"/>
                </a:solidFill>
              </a:rPr>
              <a:t>: </a:t>
            </a:r>
            <a:endParaRPr i="1" sz="1100" u="sng">
              <a:solidFill>
                <a:srgbClr val="262626"/>
              </a:solidFill>
            </a:endParaRPr>
          </a:p>
          <a:p>
            <a:pPr indent="0" lvl="0" marL="0" rtl="0" algn="ctr">
              <a:spcBef>
                <a:spcPts val="0"/>
              </a:spcBef>
              <a:spcAft>
                <a:spcPts val="0"/>
              </a:spcAft>
              <a:buNone/>
            </a:pPr>
            <a:r>
              <a:rPr lang="en" sz="1100">
                <a:solidFill>
                  <a:srgbClr val="262626"/>
                </a:solidFill>
              </a:rPr>
              <a:t>Employed, Retired, self-employed, unemployed </a:t>
            </a:r>
            <a:endParaRPr b="1" sz="1100">
              <a:solidFill>
                <a:srgbClr val="ED037C"/>
              </a:solidFill>
            </a:endParaRPr>
          </a:p>
        </p:txBody>
      </p:sp>
      <p:sp>
        <p:nvSpPr>
          <p:cNvPr id="261" name="Google Shape;261;p30"/>
          <p:cNvSpPr txBox="1"/>
          <p:nvPr/>
        </p:nvSpPr>
        <p:spPr>
          <a:xfrm>
            <a:off x="7717600" y="1246825"/>
            <a:ext cx="1318800" cy="3294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262626"/>
              </a:buClr>
              <a:buSzPts val="1100"/>
              <a:buChar char="-"/>
            </a:pPr>
            <a:r>
              <a:rPr lang="en" sz="1100" u="sng">
                <a:solidFill>
                  <a:srgbClr val="262626"/>
                </a:solidFill>
              </a:rPr>
              <a:t>Low Risk</a:t>
            </a:r>
            <a:endParaRPr sz="1100" u="sng">
              <a:solidFill>
                <a:srgbClr val="262626"/>
              </a:solidFill>
            </a:endParaRPr>
          </a:p>
          <a:p>
            <a:pPr indent="0" lvl="0" marL="457200" rtl="0" algn="l">
              <a:lnSpc>
                <a:spcPct val="100000"/>
              </a:lnSpc>
              <a:spcBef>
                <a:spcPts val="0"/>
              </a:spcBef>
              <a:spcAft>
                <a:spcPts val="0"/>
              </a:spcAft>
              <a:buNone/>
            </a:pPr>
            <a:r>
              <a:t/>
            </a:r>
            <a:endParaRPr sz="1100">
              <a:solidFill>
                <a:srgbClr val="262626"/>
              </a:solidFill>
            </a:endParaRPr>
          </a:p>
        </p:txBody>
      </p:sp>
      <p:sp>
        <p:nvSpPr>
          <p:cNvPr id="262" name="Google Shape;262;p30"/>
          <p:cNvSpPr txBox="1"/>
          <p:nvPr/>
        </p:nvSpPr>
        <p:spPr>
          <a:xfrm>
            <a:off x="7717550" y="1472750"/>
            <a:ext cx="1563000" cy="3594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262626"/>
              </a:buClr>
              <a:buSzPts val="1100"/>
              <a:buChar char="-"/>
            </a:pPr>
            <a:r>
              <a:rPr lang="en" sz="1100" u="sng">
                <a:solidFill>
                  <a:srgbClr val="262626"/>
                </a:solidFill>
              </a:rPr>
              <a:t>Medium </a:t>
            </a:r>
            <a:r>
              <a:rPr lang="en" sz="1100" u="sng">
                <a:solidFill>
                  <a:srgbClr val="262626"/>
                </a:solidFill>
              </a:rPr>
              <a:t>Risk</a:t>
            </a:r>
            <a:endParaRPr sz="1100" u="sng">
              <a:solidFill>
                <a:srgbClr val="262626"/>
              </a:solidFill>
            </a:endParaRPr>
          </a:p>
          <a:p>
            <a:pPr indent="0" lvl="0" marL="457200" rtl="0" algn="l">
              <a:lnSpc>
                <a:spcPct val="100000"/>
              </a:lnSpc>
              <a:spcBef>
                <a:spcPts val="0"/>
              </a:spcBef>
              <a:spcAft>
                <a:spcPts val="0"/>
              </a:spcAft>
              <a:buNone/>
            </a:pPr>
            <a:r>
              <a:t/>
            </a:r>
            <a:endParaRPr sz="1100">
              <a:solidFill>
                <a:srgbClr val="262626"/>
              </a:solidFill>
            </a:endParaRPr>
          </a:p>
        </p:txBody>
      </p:sp>
      <p:sp>
        <p:nvSpPr>
          <p:cNvPr id="263" name="Google Shape;263;p30"/>
          <p:cNvSpPr txBox="1"/>
          <p:nvPr/>
        </p:nvSpPr>
        <p:spPr>
          <a:xfrm>
            <a:off x="7717550" y="1668850"/>
            <a:ext cx="1563000" cy="3294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262626"/>
              </a:buClr>
              <a:buSzPts val="1100"/>
              <a:buChar char="-"/>
            </a:pPr>
            <a:r>
              <a:rPr lang="en" sz="1100" u="sng">
                <a:solidFill>
                  <a:srgbClr val="262626"/>
                </a:solidFill>
              </a:rPr>
              <a:t>High </a:t>
            </a:r>
            <a:r>
              <a:rPr lang="en" sz="1100" u="sng">
                <a:solidFill>
                  <a:srgbClr val="262626"/>
                </a:solidFill>
              </a:rPr>
              <a:t>Risk</a:t>
            </a:r>
            <a:endParaRPr sz="1100" u="sng">
              <a:solidFill>
                <a:srgbClr val="262626"/>
              </a:solidFill>
            </a:endParaRPr>
          </a:p>
          <a:p>
            <a:pPr indent="0" lvl="0" marL="457200" rtl="0" algn="l">
              <a:lnSpc>
                <a:spcPct val="100000"/>
              </a:lnSpc>
              <a:spcBef>
                <a:spcPts val="0"/>
              </a:spcBef>
              <a:spcAft>
                <a:spcPts val="0"/>
              </a:spcAft>
              <a:buNone/>
            </a:pPr>
            <a:r>
              <a:t/>
            </a:r>
            <a:endParaRPr sz="1100">
              <a:solidFill>
                <a:srgbClr val="262626"/>
              </a:solidFill>
            </a:endParaRPr>
          </a:p>
        </p:txBody>
      </p:sp>
      <p:pic>
        <p:nvPicPr>
          <p:cNvPr id="264" name="Google Shape;264;p30"/>
          <p:cNvPicPr preferRelativeResize="0"/>
          <p:nvPr/>
        </p:nvPicPr>
        <p:blipFill>
          <a:blip r:embed="rId6">
            <a:alphaModFix/>
          </a:blip>
          <a:stretch>
            <a:fillRect/>
          </a:stretch>
        </p:blipFill>
        <p:spPr>
          <a:xfrm>
            <a:off x="5235375" y="159649"/>
            <a:ext cx="2099175" cy="467875"/>
          </a:xfrm>
          <a:prstGeom prst="rect">
            <a:avLst/>
          </a:prstGeom>
          <a:noFill/>
          <a:ln>
            <a:noFill/>
          </a:ln>
        </p:spPr>
      </p:pic>
      <p:sp>
        <p:nvSpPr>
          <p:cNvPr id="265" name="Google Shape;265;p30"/>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266" name="Google Shape;266;p30"/>
          <p:cNvSpPr/>
          <p:nvPr/>
        </p:nvSpPr>
        <p:spPr>
          <a:xfrm>
            <a:off x="2345300" y="1113600"/>
            <a:ext cx="873300" cy="3352500"/>
          </a:xfrm>
          <a:prstGeom prst="rect">
            <a:avLst/>
          </a:prstGeom>
          <a:noFill/>
          <a:ln cap="flat" cmpd="sng" w="38100">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4690625" y="1113600"/>
            <a:ext cx="647100" cy="3352500"/>
          </a:xfrm>
          <a:prstGeom prst="rect">
            <a:avLst/>
          </a:prstGeom>
          <a:noFill/>
          <a:ln cap="flat" cmpd="sng" w="38100">
            <a:solidFill>
              <a:srgbClr val="ED037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ctrTitle"/>
          </p:nvPr>
        </p:nvSpPr>
        <p:spPr>
          <a:xfrm>
            <a:off x="251521" y="205978"/>
            <a:ext cx="7200900" cy="42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Exploratory Data Analysis </a:t>
            </a:r>
            <a:endParaRPr/>
          </a:p>
        </p:txBody>
      </p:sp>
      <p:sp>
        <p:nvSpPr>
          <p:cNvPr id="273" name="Google Shape;273;p31"/>
          <p:cNvSpPr txBox="1"/>
          <p:nvPr>
            <p:ph idx="1" type="subTitle"/>
          </p:nvPr>
        </p:nvSpPr>
        <p:spPr>
          <a:xfrm>
            <a:off x="251521" y="627534"/>
            <a:ext cx="7200900" cy="399900"/>
          </a:xfrm>
          <a:prstGeom prst="rect">
            <a:avLst/>
          </a:prstGeom>
        </p:spPr>
        <p:txBody>
          <a:bodyPr anchorCtr="0" anchor="ctr" bIns="34275" lIns="68575" spcFirstLastPara="1" rIns="68575" wrap="square" tIns="34275">
            <a:normAutofit/>
          </a:bodyPr>
          <a:lstStyle/>
          <a:p>
            <a:pPr indent="0" lvl="0" marL="0" rtl="0" algn="l">
              <a:spcBef>
                <a:spcPts val="300"/>
              </a:spcBef>
              <a:spcAft>
                <a:spcPts val="500"/>
              </a:spcAft>
              <a:buNone/>
            </a:pPr>
            <a:r>
              <a:rPr lang="en"/>
              <a:t>Data Overview</a:t>
            </a:r>
            <a:endParaRPr/>
          </a:p>
        </p:txBody>
      </p:sp>
      <p:pic>
        <p:nvPicPr>
          <p:cNvPr id="274" name="Google Shape;274;p31"/>
          <p:cNvPicPr preferRelativeResize="0"/>
          <p:nvPr/>
        </p:nvPicPr>
        <p:blipFill>
          <a:blip r:embed="rId3">
            <a:alphaModFix/>
          </a:blip>
          <a:stretch>
            <a:fillRect/>
          </a:stretch>
        </p:blipFill>
        <p:spPr>
          <a:xfrm>
            <a:off x="5235375" y="159649"/>
            <a:ext cx="2099175" cy="467875"/>
          </a:xfrm>
          <a:prstGeom prst="rect">
            <a:avLst/>
          </a:prstGeom>
          <a:noFill/>
          <a:ln>
            <a:noFill/>
          </a:ln>
        </p:spPr>
      </p:pic>
      <p:sp>
        <p:nvSpPr>
          <p:cNvPr id="275" name="Google Shape;275;p31"/>
          <p:cNvSpPr txBox="1"/>
          <p:nvPr/>
        </p:nvSpPr>
        <p:spPr>
          <a:xfrm>
            <a:off x="7393800" y="193488"/>
            <a:ext cx="3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pic>
        <p:nvPicPr>
          <p:cNvPr id="276" name="Google Shape;276;p31"/>
          <p:cNvPicPr preferRelativeResize="0"/>
          <p:nvPr/>
        </p:nvPicPr>
        <p:blipFill rotWithShape="1">
          <a:blip r:embed="rId4">
            <a:alphaModFix/>
          </a:blip>
          <a:srcRect b="5042" l="0" r="0" t="0"/>
          <a:stretch/>
        </p:blipFill>
        <p:spPr>
          <a:xfrm>
            <a:off x="4609025" y="1175301"/>
            <a:ext cx="4356725" cy="2158724"/>
          </a:xfrm>
          <a:prstGeom prst="rect">
            <a:avLst/>
          </a:prstGeom>
          <a:noFill/>
          <a:ln>
            <a:noFill/>
          </a:ln>
        </p:spPr>
      </p:pic>
      <p:sp>
        <p:nvSpPr>
          <p:cNvPr id="277" name="Google Shape;277;p31"/>
          <p:cNvSpPr txBox="1"/>
          <p:nvPr/>
        </p:nvSpPr>
        <p:spPr>
          <a:xfrm>
            <a:off x="4994201" y="3848725"/>
            <a:ext cx="3723000" cy="954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Individual C</a:t>
            </a:r>
            <a:r>
              <a:rPr lang="en" sz="1200">
                <a:solidFill>
                  <a:schemeClr val="dk1"/>
                </a:solidFill>
              </a:rPr>
              <a:t>anadian customers</a:t>
            </a:r>
            <a:endParaRPr sz="1200">
              <a:solidFill>
                <a:schemeClr val="dk1"/>
              </a:solidFill>
            </a:endParaRPr>
          </a:p>
          <a:p>
            <a:pPr indent="-304800" lvl="1" marL="914400" rtl="0" algn="l">
              <a:spcBef>
                <a:spcPts val="0"/>
              </a:spcBef>
              <a:spcAft>
                <a:spcPts val="0"/>
              </a:spcAft>
              <a:buSzPts val="1200"/>
              <a:buChar char="○"/>
            </a:pPr>
            <a:r>
              <a:rPr b="1" lang="en" sz="1200">
                <a:solidFill>
                  <a:srgbClr val="ED037C"/>
                </a:solidFill>
              </a:rPr>
              <a:t>Limited use of amex</a:t>
            </a:r>
            <a:r>
              <a:rPr lang="en" sz="1200"/>
              <a:t>, as mostly </a:t>
            </a:r>
            <a:endParaRPr sz="1200"/>
          </a:p>
          <a:p>
            <a:pPr indent="-304800" lvl="0" marL="457200" rtl="0" algn="l">
              <a:spcBef>
                <a:spcPts val="0"/>
              </a:spcBef>
              <a:spcAft>
                <a:spcPts val="0"/>
              </a:spcAft>
              <a:buSzPts val="1200"/>
              <a:buChar char="●"/>
            </a:pPr>
            <a:r>
              <a:rPr lang="en" sz="1200"/>
              <a:t>Similar statistics for debit and visa </a:t>
            </a:r>
            <a:endParaRPr sz="1200"/>
          </a:p>
          <a:p>
            <a:pPr indent="0" lvl="0" marL="0" rtl="0" algn="l">
              <a:spcBef>
                <a:spcPts val="0"/>
              </a:spcBef>
              <a:spcAft>
                <a:spcPts val="0"/>
              </a:spcAft>
              <a:buNone/>
            </a:pPr>
            <a:r>
              <a:t/>
            </a:r>
            <a:endParaRPr/>
          </a:p>
        </p:txBody>
      </p:sp>
      <p:sp>
        <p:nvSpPr>
          <p:cNvPr id="278" name="Google Shape;278;p31"/>
          <p:cNvSpPr txBox="1"/>
          <p:nvPr/>
        </p:nvSpPr>
        <p:spPr>
          <a:xfrm>
            <a:off x="5008300" y="3334025"/>
            <a:ext cx="3694800" cy="3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1" lang="en" sz="1100" u="sng">
                <a:solidFill>
                  <a:srgbClr val="ED037C"/>
                </a:solidFill>
              </a:rPr>
              <a:t>Transaction</a:t>
            </a:r>
            <a:r>
              <a:rPr b="1" i="1" lang="en" sz="1100" u="sng">
                <a:solidFill>
                  <a:srgbClr val="ED037C"/>
                </a:solidFill>
              </a:rPr>
              <a:t> Type At Customer Level:</a:t>
            </a:r>
            <a:endParaRPr i="1" sz="1100" u="sng">
              <a:solidFill>
                <a:srgbClr val="262626"/>
              </a:solidFill>
            </a:endParaRPr>
          </a:p>
        </p:txBody>
      </p:sp>
      <p:sp>
        <p:nvSpPr>
          <p:cNvPr id="279" name="Google Shape;279;p31"/>
          <p:cNvSpPr txBox="1"/>
          <p:nvPr/>
        </p:nvSpPr>
        <p:spPr>
          <a:xfrm>
            <a:off x="334025" y="4669825"/>
            <a:ext cx="3694800" cy="32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1" lang="en" sz="1100" u="sng">
                <a:solidFill>
                  <a:srgbClr val="ED037C"/>
                </a:solidFill>
              </a:rPr>
              <a:t>Average Incoming/Outgoing amount </a:t>
            </a:r>
            <a:r>
              <a:rPr b="1" i="1" lang="en" sz="1100" u="sng">
                <a:solidFill>
                  <a:srgbClr val="ED037C"/>
                </a:solidFill>
              </a:rPr>
              <a:t>:</a:t>
            </a:r>
            <a:endParaRPr i="1" sz="1100" u="sng">
              <a:solidFill>
                <a:srgbClr val="262626"/>
              </a:solidFill>
            </a:endParaRPr>
          </a:p>
        </p:txBody>
      </p:sp>
      <p:sp>
        <p:nvSpPr>
          <p:cNvPr id="280" name="Google Shape;280;p31"/>
          <p:cNvSpPr txBox="1"/>
          <p:nvPr/>
        </p:nvSpPr>
        <p:spPr>
          <a:xfrm>
            <a:off x="316688" y="1115325"/>
            <a:ext cx="3723000" cy="981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200"/>
              </a:spcBef>
              <a:spcAft>
                <a:spcPts val="0"/>
              </a:spcAft>
              <a:buClr>
                <a:schemeClr val="dk1"/>
              </a:buClr>
              <a:buSzPts val="1200"/>
              <a:buChar char="●"/>
            </a:pPr>
            <a:r>
              <a:rPr lang="en" sz="1200">
                <a:solidFill>
                  <a:schemeClr val="dk1"/>
                </a:solidFill>
              </a:rPr>
              <a:t>Indicates </a:t>
            </a:r>
            <a:r>
              <a:rPr b="1" lang="en" sz="1200">
                <a:solidFill>
                  <a:srgbClr val="ED037C"/>
                </a:solidFill>
              </a:rPr>
              <a:t>seasonality</a:t>
            </a:r>
            <a:r>
              <a:rPr lang="en" sz="1200">
                <a:solidFill>
                  <a:schemeClr val="dk1"/>
                </a:solidFill>
              </a:rPr>
              <a:t> of transactions </a:t>
            </a:r>
            <a:endParaRPr sz="1200">
              <a:solidFill>
                <a:schemeClr val="dk1"/>
              </a:solidFill>
            </a:endParaRPr>
          </a:p>
          <a:p>
            <a:pPr indent="-304800" lvl="1" marL="914400" rtl="0" algn="l">
              <a:spcBef>
                <a:spcPts val="0"/>
              </a:spcBef>
              <a:spcAft>
                <a:spcPts val="0"/>
              </a:spcAft>
              <a:buSzPts val="1200"/>
              <a:buChar char="○"/>
            </a:pPr>
            <a:r>
              <a:rPr lang="en" sz="1200"/>
              <a:t>High value and volume during December holiday seasons </a:t>
            </a:r>
            <a:endParaRPr sz="1200"/>
          </a:p>
          <a:p>
            <a:pPr indent="0" lvl="0" marL="0" rtl="0" algn="l">
              <a:spcBef>
                <a:spcPts val="0"/>
              </a:spcBef>
              <a:spcAft>
                <a:spcPts val="0"/>
              </a:spcAft>
              <a:buNone/>
            </a:pPr>
            <a:r>
              <a:t/>
            </a:r>
            <a:endParaRPr/>
          </a:p>
        </p:txBody>
      </p:sp>
      <p:pic>
        <p:nvPicPr>
          <p:cNvPr id="281" name="Google Shape;281;p31"/>
          <p:cNvPicPr preferRelativeResize="0"/>
          <p:nvPr/>
        </p:nvPicPr>
        <p:blipFill>
          <a:blip r:embed="rId5">
            <a:alphaModFix/>
          </a:blip>
          <a:stretch>
            <a:fillRect/>
          </a:stretch>
        </p:blipFill>
        <p:spPr>
          <a:xfrm>
            <a:off x="170275" y="1971607"/>
            <a:ext cx="4139850" cy="1168393"/>
          </a:xfrm>
          <a:prstGeom prst="rect">
            <a:avLst/>
          </a:prstGeom>
          <a:noFill/>
          <a:ln>
            <a:noFill/>
          </a:ln>
        </p:spPr>
      </p:pic>
      <p:pic>
        <p:nvPicPr>
          <p:cNvPr id="282" name="Google Shape;282;p31"/>
          <p:cNvPicPr preferRelativeResize="0"/>
          <p:nvPr/>
        </p:nvPicPr>
        <p:blipFill>
          <a:blip r:embed="rId6">
            <a:alphaModFix/>
          </a:blip>
          <a:stretch>
            <a:fillRect/>
          </a:stretch>
        </p:blipFill>
        <p:spPr>
          <a:xfrm>
            <a:off x="152400" y="3292400"/>
            <a:ext cx="4139850" cy="11439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otman Pink">
  <a:themeElements>
    <a:clrScheme name="Red">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